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7" r:id="rId6"/>
    <p:sldId id="260" r:id="rId7"/>
    <p:sldId id="261" r:id="rId8"/>
    <p:sldId id="264" r:id="rId9"/>
    <p:sldId id="273" r:id="rId10"/>
    <p:sldId id="263" r:id="rId11"/>
    <p:sldId id="272" r:id="rId12"/>
    <p:sldId id="262" r:id="rId13"/>
    <p:sldId id="270" r:id="rId14"/>
    <p:sldId id="269" r:id="rId15"/>
    <p:sldId id="271" r:id="rId16"/>
    <p:sldId id="266" r:id="rId17"/>
    <p:sldId id="268" r:id="rId18"/>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889906-6440-4C68-9802-D1292784BD9E}" v="148" dt="2019-09-08T15:04:15.5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3" autoAdjust="0"/>
    <p:restoredTop sz="94660"/>
  </p:normalViewPr>
  <p:slideViewPr>
    <p:cSldViewPr snapToGrid="0">
      <p:cViewPr varScale="1">
        <p:scale>
          <a:sx n="95" d="100"/>
          <a:sy n="95" d="100"/>
        </p:scale>
        <p:origin x="67"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8942C590-EF2C-47DF-9BDD-1C0D6E6C9D12}" type="datetimeFigureOut">
              <a:rPr lang="fi-FI" smtClean="0"/>
              <a:t>4.5.2026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F24AD7D-6818-4CF4-BF4C-4808377BA82B}" type="slidenum">
              <a:rPr lang="fi-FI" smtClean="0"/>
              <a:t>‹#›</a:t>
            </a:fld>
            <a:endParaRPr lang="fi-FI"/>
          </a:p>
        </p:txBody>
      </p:sp>
    </p:spTree>
    <p:extLst>
      <p:ext uri="{BB962C8B-B14F-4D97-AF65-F5344CB8AC3E}">
        <p14:creationId xmlns:p14="http://schemas.microsoft.com/office/powerpoint/2010/main" val="3145808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8942C590-EF2C-47DF-9BDD-1C0D6E6C9D12}" type="datetimeFigureOut">
              <a:rPr lang="fi-FI" smtClean="0"/>
              <a:t>4.5.2026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F24AD7D-6818-4CF4-BF4C-4808377BA82B}" type="slidenum">
              <a:rPr lang="fi-FI" smtClean="0"/>
              <a:t>‹#›</a:t>
            </a:fld>
            <a:endParaRPr lang="fi-FI"/>
          </a:p>
        </p:txBody>
      </p:sp>
    </p:spTree>
    <p:extLst>
      <p:ext uri="{BB962C8B-B14F-4D97-AF65-F5344CB8AC3E}">
        <p14:creationId xmlns:p14="http://schemas.microsoft.com/office/powerpoint/2010/main" val="1559783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8942C590-EF2C-47DF-9BDD-1C0D6E6C9D12}" type="datetimeFigureOut">
              <a:rPr lang="fi-FI" smtClean="0"/>
              <a:t>4.5.2026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F24AD7D-6818-4CF4-BF4C-4808377BA82B}" type="slidenum">
              <a:rPr lang="fi-FI" smtClean="0"/>
              <a:t>‹#›</a:t>
            </a:fld>
            <a:endParaRPr lang="fi-FI"/>
          </a:p>
        </p:txBody>
      </p:sp>
    </p:spTree>
    <p:extLst>
      <p:ext uri="{BB962C8B-B14F-4D97-AF65-F5344CB8AC3E}">
        <p14:creationId xmlns:p14="http://schemas.microsoft.com/office/powerpoint/2010/main" val="3642898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8942C590-EF2C-47DF-9BDD-1C0D6E6C9D12}" type="datetimeFigureOut">
              <a:rPr lang="fi-FI" smtClean="0"/>
              <a:t>4.5.2026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F24AD7D-6818-4CF4-BF4C-4808377BA82B}" type="slidenum">
              <a:rPr lang="fi-FI" smtClean="0"/>
              <a:t>‹#›</a:t>
            </a:fld>
            <a:endParaRPr lang="fi-FI"/>
          </a:p>
        </p:txBody>
      </p:sp>
    </p:spTree>
    <p:extLst>
      <p:ext uri="{BB962C8B-B14F-4D97-AF65-F5344CB8AC3E}">
        <p14:creationId xmlns:p14="http://schemas.microsoft.com/office/powerpoint/2010/main" val="157749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8942C590-EF2C-47DF-9BDD-1C0D6E6C9D12}" type="datetimeFigureOut">
              <a:rPr lang="fi-FI" smtClean="0"/>
              <a:t>4.5.2026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F24AD7D-6818-4CF4-BF4C-4808377BA82B}" type="slidenum">
              <a:rPr lang="fi-FI" smtClean="0"/>
              <a:t>‹#›</a:t>
            </a:fld>
            <a:endParaRPr lang="fi-FI"/>
          </a:p>
        </p:txBody>
      </p:sp>
    </p:spTree>
    <p:extLst>
      <p:ext uri="{BB962C8B-B14F-4D97-AF65-F5344CB8AC3E}">
        <p14:creationId xmlns:p14="http://schemas.microsoft.com/office/powerpoint/2010/main" val="3982916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8942C590-EF2C-47DF-9BDD-1C0D6E6C9D12}" type="datetimeFigureOut">
              <a:rPr lang="fi-FI" smtClean="0"/>
              <a:t>4.5.2026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CF24AD7D-6818-4CF4-BF4C-4808377BA82B}" type="slidenum">
              <a:rPr lang="fi-FI" smtClean="0"/>
              <a:t>‹#›</a:t>
            </a:fld>
            <a:endParaRPr lang="fi-FI"/>
          </a:p>
        </p:txBody>
      </p:sp>
    </p:spTree>
    <p:extLst>
      <p:ext uri="{BB962C8B-B14F-4D97-AF65-F5344CB8AC3E}">
        <p14:creationId xmlns:p14="http://schemas.microsoft.com/office/powerpoint/2010/main" val="1598349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8942C590-EF2C-47DF-9BDD-1C0D6E6C9D12}" type="datetimeFigureOut">
              <a:rPr lang="fi-FI" smtClean="0"/>
              <a:t>4.5.2026</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CF24AD7D-6818-4CF4-BF4C-4808377BA82B}" type="slidenum">
              <a:rPr lang="fi-FI" smtClean="0"/>
              <a:t>‹#›</a:t>
            </a:fld>
            <a:endParaRPr lang="fi-FI"/>
          </a:p>
        </p:txBody>
      </p:sp>
    </p:spTree>
    <p:extLst>
      <p:ext uri="{BB962C8B-B14F-4D97-AF65-F5344CB8AC3E}">
        <p14:creationId xmlns:p14="http://schemas.microsoft.com/office/powerpoint/2010/main" val="499413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8942C590-EF2C-47DF-9BDD-1C0D6E6C9D12}" type="datetimeFigureOut">
              <a:rPr lang="fi-FI" smtClean="0"/>
              <a:t>4.5.2026</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CF24AD7D-6818-4CF4-BF4C-4808377BA82B}" type="slidenum">
              <a:rPr lang="fi-FI" smtClean="0"/>
              <a:t>‹#›</a:t>
            </a:fld>
            <a:endParaRPr lang="fi-FI"/>
          </a:p>
        </p:txBody>
      </p:sp>
    </p:spTree>
    <p:extLst>
      <p:ext uri="{BB962C8B-B14F-4D97-AF65-F5344CB8AC3E}">
        <p14:creationId xmlns:p14="http://schemas.microsoft.com/office/powerpoint/2010/main" val="2059776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8942C590-EF2C-47DF-9BDD-1C0D6E6C9D12}" type="datetimeFigureOut">
              <a:rPr lang="fi-FI" smtClean="0"/>
              <a:t>4.5.2026</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CF24AD7D-6818-4CF4-BF4C-4808377BA82B}" type="slidenum">
              <a:rPr lang="fi-FI" smtClean="0"/>
              <a:t>‹#›</a:t>
            </a:fld>
            <a:endParaRPr lang="fi-FI"/>
          </a:p>
        </p:txBody>
      </p:sp>
    </p:spTree>
    <p:extLst>
      <p:ext uri="{BB962C8B-B14F-4D97-AF65-F5344CB8AC3E}">
        <p14:creationId xmlns:p14="http://schemas.microsoft.com/office/powerpoint/2010/main" val="3715812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8942C590-EF2C-47DF-9BDD-1C0D6E6C9D12}" type="datetimeFigureOut">
              <a:rPr lang="fi-FI" smtClean="0"/>
              <a:t>4.5.2026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CF24AD7D-6818-4CF4-BF4C-4808377BA82B}" type="slidenum">
              <a:rPr lang="fi-FI" smtClean="0"/>
              <a:t>‹#›</a:t>
            </a:fld>
            <a:endParaRPr lang="fi-FI"/>
          </a:p>
        </p:txBody>
      </p:sp>
    </p:spTree>
    <p:extLst>
      <p:ext uri="{BB962C8B-B14F-4D97-AF65-F5344CB8AC3E}">
        <p14:creationId xmlns:p14="http://schemas.microsoft.com/office/powerpoint/2010/main" val="2807998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8942C590-EF2C-47DF-9BDD-1C0D6E6C9D12}" type="datetimeFigureOut">
              <a:rPr lang="fi-FI" smtClean="0"/>
              <a:t>4.5.2026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CF24AD7D-6818-4CF4-BF4C-4808377BA82B}" type="slidenum">
              <a:rPr lang="fi-FI" smtClean="0"/>
              <a:t>‹#›</a:t>
            </a:fld>
            <a:endParaRPr lang="fi-FI"/>
          </a:p>
        </p:txBody>
      </p:sp>
    </p:spTree>
    <p:extLst>
      <p:ext uri="{BB962C8B-B14F-4D97-AF65-F5344CB8AC3E}">
        <p14:creationId xmlns:p14="http://schemas.microsoft.com/office/powerpoint/2010/main" val="1555581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42C590-EF2C-47DF-9BDD-1C0D6E6C9D12}" type="datetimeFigureOut">
              <a:rPr lang="fi-FI" smtClean="0"/>
              <a:t>4.5.2026</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24AD7D-6818-4CF4-BF4C-4808377BA82B}" type="slidenum">
              <a:rPr lang="fi-FI" smtClean="0"/>
              <a:t>‹#›</a:t>
            </a:fld>
            <a:endParaRPr lang="fi-FI"/>
          </a:p>
        </p:txBody>
      </p:sp>
    </p:spTree>
    <p:extLst>
      <p:ext uri="{BB962C8B-B14F-4D97-AF65-F5344CB8AC3E}">
        <p14:creationId xmlns:p14="http://schemas.microsoft.com/office/powerpoint/2010/main" val="1283596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riinakottila.ihk@gmail.co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ita-hakkilankilpa.fi/wp-content/uploads/2024/01/Matkalasku-malli-2024.xlsx" TargetMode="External"/><Relationship Id="rId3" Type="http://schemas.openxmlformats.org/officeDocument/2006/relationships/hyperlink" Target="https://ita-hakkilankilpa.fi/wp-content/uploads/2020/03/Ohjevalmentajasopimuksentekemiseen2020.docx" TargetMode="External"/><Relationship Id="rId7" Type="http://schemas.openxmlformats.org/officeDocument/2006/relationships/hyperlink" Target="https://ita-hakkilankilpa.fi/wp-content/uploads/2020/03/Palkkalomake-I-HK-3.docx" TargetMode="External"/><Relationship Id="rId2" Type="http://schemas.openxmlformats.org/officeDocument/2006/relationships/hyperlink" Target="https://www.vero.fi/syventavat-vero-ohjeet/paatokset/47405/verohallinnon-paatos-verovapaista-matkakustannusten-korvauksista-vuonna-2025/" TargetMode="External"/><Relationship Id="rId1" Type="http://schemas.openxmlformats.org/officeDocument/2006/relationships/slideLayout" Target="../slideLayouts/slideLayout2.xml"/><Relationship Id="rId6" Type="http://schemas.openxmlformats.org/officeDocument/2006/relationships/hyperlink" Target="https://ita-hakkilankilpa.fi/wp-content/uploads/2024/05/Valmentajasopimus-I-HK.docx" TargetMode="External"/><Relationship Id="rId5" Type="http://schemas.openxmlformats.org/officeDocument/2006/relationships/hyperlink" Target="https://ita-hakkilankilpa.fi/wp-content/uploads/2020/03/Valmentajasopimus2020.docx" TargetMode="External"/><Relationship Id="rId4" Type="http://schemas.openxmlformats.org/officeDocument/2006/relationships/hyperlink" Target="https://ita-hakkilankilpa.fi/wp-content/uploads/2022/10/Ohje-valmentaja-sopimuksen-tekemiseen.docx" TargetMode="External"/><Relationship Id="rId9" Type="http://schemas.openxmlformats.org/officeDocument/2006/relationships/hyperlink" Target="https://ita-hakkilankilpa.fi/wp-content/uploads/2025/01/Matkalasku-malli-2025.xlsx"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ita-hakkilankilpa.fi/wp-content/uploads/2020/03/Budjettirankajoukkueille.xl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ita-hakkilankilpa.fi/ohjeet-joukkueill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ita-hakkilankilpa.fi/wp-content/uploads/2020/03/Laskumalli.xls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ita-hakkilankilpa.fi/wp-content/uploads/2025/01/I-HkTilikarttajoukkueille.pdf" TargetMode="External"/><Relationship Id="rId2" Type="http://schemas.openxmlformats.org/officeDocument/2006/relationships/hyperlink" Target="https://ita-hakkilankilpa.fi/wp-content/uploads/2021/01/I-HkTilikarttajoukkueille-2021.pdf"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2067792"/>
            <a:ext cx="9144000" cy="2231882"/>
          </a:xfrm>
        </p:spPr>
        <p:txBody>
          <a:bodyPr>
            <a:normAutofit/>
          </a:bodyPr>
          <a:lstStyle/>
          <a:p>
            <a:br>
              <a:rPr lang="fi-FI" sz="4000" dirty="0">
                <a:solidFill>
                  <a:schemeClr val="accent5">
                    <a:lumMod val="50000"/>
                  </a:schemeClr>
                </a:solidFill>
                <a:latin typeface="+mn-lt"/>
              </a:rPr>
            </a:br>
            <a:r>
              <a:rPr lang="fi-FI" sz="4000" dirty="0">
                <a:solidFill>
                  <a:schemeClr val="accent5">
                    <a:lumMod val="50000"/>
                  </a:schemeClr>
                </a:solidFill>
                <a:latin typeface="+mn-lt"/>
              </a:rPr>
              <a:t>TALOUSOHJE 2026</a:t>
            </a:r>
            <a:br>
              <a:rPr lang="fi-FI" sz="4000" dirty="0">
                <a:solidFill>
                  <a:schemeClr val="accent5">
                    <a:lumMod val="50000"/>
                  </a:schemeClr>
                </a:solidFill>
              </a:rPr>
            </a:br>
            <a:br>
              <a:rPr lang="fi-FI" sz="4000" dirty="0">
                <a:solidFill>
                  <a:schemeClr val="accent5">
                    <a:lumMod val="50000"/>
                  </a:schemeClr>
                </a:solidFill>
                <a:latin typeface="+mn-lt"/>
              </a:rPr>
            </a:br>
            <a:r>
              <a:rPr lang="fi-FI" sz="3200" dirty="0">
                <a:solidFill>
                  <a:schemeClr val="accent5">
                    <a:lumMod val="50000"/>
                  </a:schemeClr>
                </a:solidFill>
                <a:latin typeface="+mn-lt"/>
              </a:rPr>
              <a:t>ITÄ-HAKKILAN KILVAN JOUKKUEILLE</a:t>
            </a:r>
          </a:p>
        </p:txBody>
      </p:sp>
      <p:pic>
        <p:nvPicPr>
          <p:cNvPr id="5" name="Kuv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511899"/>
            <a:ext cx="9144000" cy="1428750"/>
          </a:xfrm>
          <a:prstGeom prst="rect">
            <a:avLst/>
          </a:prstGeom>
        </p:spPr>
      </p:pic>
    </p:spTree>
    <p:extLst>
      <p:ext uri="{BB962C8B-B14F-4D97-AF65-F5344CB8AC3E}">
        <p14:creationId xmlns:p14="http://schemas.microsoft.com/office/powerpoint/2010/main" val="1623575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600" dirty="0">
                <a:solidFill>
                  <a:schemeClr val="accent5">
                    <a:lumMod val="50000"/>
                  </a:schemeClr>
                </a:solidFill>
                <a:latin typeface="+mn-lt"/>
              </a:rPr>
              <a:t>6. Palkat, palkkiot, kulukorvaukset ja valmentajasopimukset</a:t>
            </a:r>
          </a:p>
        </p:txBody>
      </p:sp>
      <p:sp>
        <p:nvSpPr>
          <p:cNvPr id="3" name="Sisällön paikkamerkki 2"/>
          <p:cNvSpPr>
            <a:spLocks noGrp="1"/>
          </p:cNvSpPr>
          <p:nvPr>
            <p:ph idx="1"/>
          </p:nvPr>
        </p:nvSpPr>
        <p:spPr>
          <a:xfrm>
            <a:off x="838199" y="1536268"/>
            <a:ext cx="10748211" cy="5321731"/>
          </a:xfrm>
        </p:spPr>
        <p:txBody>
          <a:bodyPr>
            <a:normAutofit/>
          </a:bodyPr>
          <a:lstStyle/>
          <a:p>
            <a:r>
              <a:rPr lang="fi-FI" sz="2400" dirty="0">
                <a:solidFill>
                  <a:schemeClr val="accent5">
                    <a:lumMod val="50000"/>
                  </a:schemeClr>
                </a:solidFill>
              </a:rPr>
              <a:t>Joukkueet eivät maksa mitään palkkioita, palkkoja tai kulukorvauksia suoraan, vaan ne hoidetaan seuran kautta valmentajasopimuksen ollessa voimassa.</a:t>
            </a:r>
          </a:p>
          <a:p>
            <a:pPr>
              <a:buFont typeface="Wingdings" panose="05000000000000000000" pitchFamily="2" charset="2"/>
              <a:buChar char="Ø"/>
            </a:pPr>
            <a:r>
              <a:rPr lang="fi-FI" sz="1800" dirty="0">
                <a:solidFill>
                  <a:schemeClr val="accent5">
                    <a:lumMod val="50000"/>
                  </a:schemeClr>
                </a:solidFill>
              </a:rPr>
              <a:t>Joukkue joka palkkaa valmentajia omaan toimintaansa, tulee ensin tehdä sopimus kyseisen valmentajan kanssa. Sopimuksessa mainitut osapuolet ovat Itä-Hakkilan kilpa ry, joukkue sekä valmentaja. Sopimus allekirjoitetaan ja hyväksytään seuran puolesta, siksi joukkueen tulee olla jo etukäteen yhteydessä seuran jalkapallojaokseen asian tiimoilta, joka käsittelee asian seuraavassa jaoksen kokouksessa. Asiasta tulee laittaa viestiä osoitteeseen </a:t>
            </a:r>
            <a:r>
              <a:rPr lang="fi-FI" sz="1800" dirty="0">
                <a:solidFill>
                  <a:schemeClr val="accent5">
                    <a:lumMod val="50000"/>
                  </a:schemeClr>
                </a:solidFill>
                <a:hlinkClick r:id="rId2"/>
              </a:rPr>
              <a:t>riinakottila.ihk@gmail.com</a:t>
            </a:r>
            <a:endParaRPr lang="fi-FI" sz="1800" dirty="0">
              <a:solidFill>
                <a:schemeClr val="accent5">
                  <a:lumMod val="50000"/>
                </a:schemeClr>
              </a:solidFill>
            </a:endParaRPr>
          </a:p>
          <a:p>
            <a:pPr>
              <a:buFont typeface="Wingdings" panose="05000000000000000000" pitchFamily="2" charset="2"/>
              <a:buChar char="Ø"/>
            </a:pPr>
            <a:r>
              <a:rPr lang="fi-FI" sz="1800" dirty="0">
                <a:solidFill>
                  <a:schemeClr val="accent5">
                    <a:lumMod val="50000"/>
                  </a:schemeClr>
                </a:solidFill>
              </a:rPr>
              <a:t>Kun sopimus asia on kunnossa ja se on voimassa oleva, tulee joukkueen käyttää alla olevia palkka- ja matkalasku lomakkeita maksaessaan valmentajilleen/ohjaajilleen palkkaa tai kulukorvauksia. Jos valmentaja laskuttaa toiminimensä kautta, joukkue maksaa silloin laskua vastaan suoraan sovitun korvauksen valmentajalle.</a:t>
            </a:r>
          </a:p>
          <a:p>
            <a:pPr>
              <a:buFont typeface="Wingdings" panose="05000000000000000000" pitchFamily="2" charset="2"/>
              <a:buChar char="Ø"/>
            </a:pPr>
            <a:r>
              <a:rPr lang="fi-FI" sz="1800" dirty="0">
                <a:solidFill>
                  <a:schemeClr val="accent5">
                    <a:lumMod val="50000"/>
                  </a:schemeClr>
                </a:solidFill>
              </a:rPr>
              <a:t>Täytetyt palkka/kulukorvaus lomakkeet täytetään ja lähetetään verokortin kera seurakoordinaattorille sähköpostiin </a:t>
            </a:r>
            <a:r>
              <a:rPr lang="fi-FI" sz="1800" dirty="0">
                <a:solidFill>
                  <a:schemeClr val="accent5">
                    <a:lumMod val="50000"/>
                  </a:schemeClr>
                </a:solidFill>
                <a:hlinkClick r:id="rId2"/>
              </a:rPr>
              <a:t>riinakottila.ihk@gmail.com</a:t>
            </a:r>
            <a:endParaRPr lang="fi-FI" sz="1800" dirty="0">
              <a:solidFill>
                <a:schemeClr val="accent5">
                  <a:lumMod val="50000"/>
                </a:schemeClr>
              </a:solidFill>
            </a:endParaRPr>
          </a:p>
          <a:p>
            <a:pPr>
              <a:buFont typeface="Wingdings" panose="05000000000000000000" pitchFamily="2" charset="2"/>
              <a:buChar char="Ø"/>
            </a:pPr>
            <a:r>
              <a:rPr lang="fi-FI" sz="1800" dirty="0">
                <a:solidFill>
                  <a:schemeClr val="accent5">
                    <a:lumMod val="50000"/>
                  </a:schemeClr>
                </a:solidFill>
              </a:rPr>
              <a:t>Viestissä tulee olla joukkueen rahastonhoitajan kuittaus asiasta. Riina toimittaa kuitatut tiedot seuran talousvastaavalle Heli Heikuralle, joka taas toimittaa tiedot tilitoimistoon. </a:t>
            </a:r>
          </a:p>
          <a:p>
            <a:pPr marL="0" indent="0">
              <a:buNone/>
            </a:pPr>
            <a:endParaRPr lang="fi-FI" sz="1800" dirty="0">
              <a:solidFill>
                <a:schemeClr val="accent5">
                  <a:lumMod val="50000"/>
                </a:schemeClr>
              </a:solidFill>
            </a:endParaRPr>
          </a:p>
          <a:p>
            <a:pPr>
              <a:buFont typeface="Wingdings" panose="05000000000000000000" pitchFamily="2" charset="2"/>
              <a:buChar char="Ø"/>
            </a:pPr>
            <a:endParaRPr lang="fi-FI" sz="2200" dirty="0">
              <a:solidFill>
                <a:schemeClr val="accent5">
                  <a:lumMod val="50000"/>
                </a:schemeClr>
              </a:solidFill>
            </a:endParaRPr>
          </a:p>
          <a:p>
            <a:pPr marL="0" indent="0">
              <a:buNone/>
            </a:pPr>
            <a:endParaRPr lang="fi-FI" sz="1800" dirty="0">
              <a:solidFill>
                <a:schemeClr val="accent5">
                  <a:lumMod val="50000"/>
                </a:schemeClr>
              </a:solidFill>
            </a:endParaRPr>
          </a:p>
          <a:p>
            <a:pPr>
              <a:buFont typeface="Wingdings" panose="05000000000000000000" pitchFamily="2" charset="2"/>
              <a:buChar char="Ø"/>
            </a:pPr>
            <a:endParaRPr lang="fi-FI" sz="1800" dirty="0">
              <a:solidFill>
                <a:schemeClr val="accent5">
                  <a:lumMod val="50000"/>
                </a:schemeClr>
              </a:solidFill>
            </a:endParaRPr>
          </a:p>
          <a:p>
            <a:pPr>
              <a:buFont typeface="Wingdings" panose="05000000000000000000" pitchFamily="2" charset="2"/>
              <a:buChar char="Ø"/>
            </a:pPr>
            <a:endParaRPr lang="fi-FI" sz="1800" dirty="0">
              <a:solidFill>
                <a:schemeClr val="accent5">
                  <a:lumMod val="50000"/>
                </a:schemeClr>
              </a:solidFill>
            </a:endParaRPr>
          </a:p>
        </p:txBody>
      </p:sp>
      <p:pic>
        <p:nvPicPr>
          <p:cNvPr id="4" name="Kuva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97762" y="301336"/>
            <a:ext cx="1171143" cy="1171143"/>
          </a:xfrm>
          <a:prstGeom prst="rect">
            <a:avLst/>
          </a:prstGeom>
        </p:spPr>
      </p:pic>
    </p:spTree>
    <p:extLst>
      <p:ext uri="{BB962C8B-B14F-4D97-AF65-F5344CB8AC3E}">
        <p14:creationId xmlns:p14="http://schemas.microsoft.com/office/powerpoint/2010/main" val="146212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77BDE7EA-83A7-4600-BFEF-EA401FC255AC}"/>
              </a:ext>
            </a:extLst>
          </p:cNvPr>
          <p:cNvSpPr>
            <a:spLocks noGrp="1"/>
          </p:cNvSpPr>
          <p:nvPr>
            <p:ph idx="1"/>
          </p:nvPr>
        </p:nvSpPr>
        <p:spPr>
          <a:xfrm>
            <a:off x="838200" y="446567"/>
            <a:ext cx="10515600" cy="5730396"/>
          </a:xfrm>
        </p:spPr>
        <p:txBody>
          <a:bodyPr>
            <a:normAutofit lnSpcReduction="10000"/>
          </a:bodyPr>
          <a:lstStyle/>
          <a:p>
            <a:pPr>
              <a:buFont typeface="Wingdings" panose="05000000000000000000" pitchFamily="2" charset="2"/>
              <a:buChar char="Ø"/>
            </a:pPr>
            <a:endParaRPr lang="fi-FI" sz="1900" dirty="0">
              <a:solidFill>
                <a:schemeClr val="accent5">
                  <a:lumMod val="50000"/>
                </a:schemeClr>
              </a:solidFill>
            </a:endParaRPr>
          </a:p>
          <a:p>
            <a:pPr>
              <a:buFont typeface="Wingdings" panose="05000000000000000000" pitchFamily="2" charset="2"/>
              <a:buChar char="Ø"/>
            </a:pPr>
            <a:r>
              <a:rPr lang="fi-FI" sz="1800" dirty="0">
                <a:solidFill>
                  <a:schemeClr val="accent5">
                    <a:lumMod val="50000"/>
                  </a:schemeClr>
                </a:solidFill>
              </a:rPr>
              <a:t>Matkalaskuissa tulee  käyttää matkalaskumallin mukaista lomaketta. Matkalaskuun tulee aina liittää mukaan maksukuitit.</a:t>
            </a:r>
          </a:p>
          <a:p>
            <a:pPr marL="0" indent="0">
              <a:buNone/>
            </a:pPr>
            <a:endParaRPr lang="fi-FI" sz="1800" dirty="0">
              <a:solidFill>
                <a:schemeClr val="accent5">
                  <a:lumMod val="50000"/>
                </a:schemeClr>
              </a:solidFill>
            </a:endParaRPr>
          </a:p>
          <a:p>
            <a:pPr algn="l"/>
            <a:r>
              <a:rPr lang="fi-FI" sz="1800" dirty="0">
                <a:solidFill>
                  <a:schemeClr val="accent5">
                    <a:lumMod val="50000"/>
                  </a:schemeClr>
                </a:solidFill>
              </a:rPr>
              <a:t>Seura / joukkue voi maksaa omalla autolla tehdyt valmentajan tai toimihenkilön matkakulut turnaukseen tai harjoituksiin km-korvauksena. </a:t>
            </a:r>
            <a:r>
              <a:rPr lang="fi-FI" sz="1800" b="0" i="0" dirty="0">
                <a:solidFill>
                  <a:srgbClr val="333333"/>
                </a:solidFill>
                <a:effectLst/>
              </a:rPr>
              <a:t>Verovapaan kotimaan kokopäivärahan määrä on </a:t>
            </a:r>
            <a:r>
              <a:rPr lang="fi-FI" sz="1800" b="1" i="0" dirty="0">
                <a:solidFill>
                  <a:srgbClr val="333333"/>
                </a:solidFill>
                <a:effectLst/>
              </a:rPr>
              <a:t>53 euroa</a:t>
            </a:r>
            <a:r>
              <a:rPr lang="fi-FI" sz="1800" b="0" i="0" dirty="0">
                <a:solidFill>
                  <a:srgbClr val="333333"/>
                </a:solidFill>
                <a:effectLst/>
              </a:rPr>
              <a:t> (51 euroa vuonna 2024), osapäivärahan </a:t>
            </a:r>
            <a:r>
              <a:rPr lang="fi-FI" sz="1800" b="1" i="0" dirty="0">
                <a:solidFill>
                  <a:srgbClr val="333333"/>
                </a:solidFill>
                <a:effectLst/>
              </a:rPr>
              <a:t>24 euroa</a:t>
            </a:r>
            <a:r>
              <a:rPr lang="fi-FI" sz="1800" b="0" i="0" dirty="0">
                <a:solidFill>
                  <a:srgbClr val="333333"/>
                </a:solidFill>
                <a:effectLst/>
              </a:rPr>
              <a:t> (24 euroa v. 2024) ja ateriakorvauksen </a:t>
            </a:r>
            <a:r>
              <a:rPr lang="fi-FI" sz="1800" b="1" i="0" dirty="0">
                <a:solidFill>
                  <a:srgbClr val="333333"/>
                </a:solidFill>
                <a:effectLst/>
              </a:rPr>
              <a:t>13,25 euroa</a:t>
            </a:r>
            <a:r>
              <a:rPr lang="fi-FI" sz="1800" b="0" i="0" dirty="0">
                <a:solidFill>
                  <a:srgbClr val="333333"/>
                </a:solidFill>
                <a:effectLst/>
              </a:rPr>
              <a:t> (12,75 euroa vuonna 2024). Verovapaa kilometrikorvaus on </a:t>
            </a:r>
            <a:r>
              <a:rPr lang="fi-FI" sz="1800" b="1" i="0" dirty="0">
                <a:solidFill>
                  <a:srgbClr val="333333"/>
                </a:solidFill>
                <a:effectLst/>
              </a:rPr>
              <a:t>59 senttiä</a:t>
            </a:r>
            <a:r>
              <a:rPr lang="fi-FI" sz="1800" b="0" i="0" dirty="0">
                <a:solidFill>
                  <a:srgbClr val="333333"/>
                </a:solidFill>
                <a:effectLst/>
              </a:rPr>
              <a:t> kilometriltä (57 senttiä/km vuonna 2024). </a:t>
            </a:r>
            <a:r>
              <a:rPr lang="fi-FI" sz="1800" dirty="0"/>
              <a:t>Lisätietoa: </a:t>
            </a:r>
            <a:r>
              <a:rPr lang="fi-FI" sz="1800" dirty="0">
                <a:hlinkClick r:id="rId2"/>
              </a:rPr>
              <a:t>Verohallinnon päätös verovapaista matkakustannusten korvauksista vuonna 2025</a:t>
            </a:r>
            <a:endParaRPr lang="fi-FI" sz="1800" dirty="0">
              <a:solidFill>
                <a:schemeClr val="accent5">
                  <a:lumMod val="50000"/>
                </a:schemeClr>
              </a:solidFill>
            </a:endParaRPr>
          </a:p>
          <a:p>
            <a:pPr marL="0" indent="0">
              <a:buNone/>
            </a:pPr>
            <a:endParaRPr lang="fi-FI" sz="1800" dirty="0">
              <a:solidFill>
                <a:schemeClr val="accent5">
                  <a:lumMod val="50000"/>
                </a:schemeClr>
              </a:solidFill>
            </a:endParaRPr>
          </a:p>
          <a:p>
            <a:pPr>
              <a:buFont typeface="Wingdings" panose="05000000000000000000" pitchFamily="2" charset="2"/>
              <a:buChar char="Ø"/>
            </a:pPr>
            <a:r>
              <a:rPr lang="fi-FI" sz="1800" dirty="0">
                <a:solidFill>
                  <a:schemeClr val="accent5">
                    <a:lumMod val="50000"/>
                  </a:schemeClr>
                </a:solidFill>
              </a:rPr>
              <a:t>Suositus palkkojen/kulukorvausten maksamisessa on 3kk välein. Seura hoitaa verotuksen, sosiaalikulut ja palkanmaksun palkansaajalle ja </a:t>
            </a:r>
            <a:r>
              <a:rPr lang="fi-FI" sz="1800" dirty="0" err="1">
                <a:solidFill>
                  <a:schemeClr val="accent5">
                    <a:lumMod val="50000"/>
                  </a:schemeClr>
                </a:solidFill>
              </a:rPr>
              <a:t>jatkolaskuttaa</a:t>
            </a:r>
            <a:r>
              <a:rPr lang="fi-FI" sz="1800" dirty="0">
                <a:solidFill>
                  <a:schemeClr val="accent5">
                    <a:lumMod val="50000"/>
                  </a:schemeClr>
                </a:solidFill>
              </a:rPr>
              <a:t> sitten joukkuetta. Jatkolaskutuksen lähettää tilitoimisto. Tiedot tulee olla Riinalla kk puolessa välissä että palkanmaksu saadaan saman kk loppuun.</a:t>
            </a:r>
          </a:p>
          <a:p>
            <a:pPr>
              <a:buFont typeface="Wingdings" panose="05000000000000000000" pitchFamily="2" charset="2"/>
              <a:buChar char="Ø"/>
            </a:pPr>
            <a:endParaRPr lang="fi-FI" sz="1800" dirty="0">
              <a:solidFill>
                <a:schemeClr val="accent5">
                  <a:lumMod val="50000"/>
                </a:schemeClr>
              </a:solidFill>
            </a:endParaRPr>
          </a:p>
          <a:p>
            <a:r>
              <a:rPr lang="fi-FI" sz="1800" dirty="0">
                <a:solidFill>
                  <a:srgbClr val="0000FF"/>
                </a:solidFill>
                <a:effectLst/>
                <a:hlinkClick r:id="rId3"/>
              </a:rPr>
              <a:t>&gt; </a:t>
            </a:r>
            <a:r>
              <a:rPr lang="fi-FI" sz="1800" dirty="0">
                <a:solidFill>
                  <a:srgbClr val="0000FF"/>
                </a:solidFill>
                <a:effectLst/>
                <a:hlinkClick r:id="rId4"/>
              </a:rPr>
              <a:t>Ohje-valmentaja-sopimuksen-tekemiseen</a:t>
            </a:r>
            <a:endParaRPr lang="fi-FI" sz="1800" dirty="0"/>
          </a:p>
          <a:p>
            <a:r>
              <a:rPr lang="fi-FI" sz="1800" dirty="0">
                <a:solidFill>
                  <a:srgbClr val="0000FF"/>
                </a:solidFill>
                <a:effectLst/>
                <a:hlinkClick r:id="rId5"/>
              </a:rPr>
              <a:t>&gt; </a:t>
            </a:r>
            <a:r>
              <a:rPr lang="fi-FI" sz="1800" dirty="0">
                <a:solidFill>
                  <a:srgbClr val="0000FF"/>
                </a:solidFill>
                <a:effectLst/>
                <a:hlinkClick r:id="rId6"/>
              </a:rPr>
              <a:t>Valmentajasopimus-I-HK</a:t>
            </a:r>
            <a:endParaRPr lang="fi-FI" sz="1800" dirty="0"/>
          </a:p>
          <a:p>
            <a:r>
              <a:rPr lang="fi-FI" sz="1800" dirty="0">
                <a:solidFill>
                  <a:srgbClr val="0000FF"/>
                </a:solidFill>
                <a:effectLst/>
                <a:hlinkClick r:id="rId7"/>
              </a:rPr>
              <a:t>&gt; Palkkalomake I-HK </a:t>
            </a:r>
            <a:endParaRPr lang="fi-FI" sz="1800" dirty="0"/>
          </a:p>
          <a:p>
            <a:r>
              <a:rPr lang="fi-FI" sz="1800" b="0" i="0" u="none" strike="noStrike" dirty="0">
                <a:solidFill>
                  <a:srgbClr val="0000FF"/>
                </a:solidFill>
                <a:effectLst/>
                <a:hlinkClick r:id="rId8"/>
              </a:rPr>
              <a:t>&gt; </a:t>
            </a:r>
            <a:r>
              <a:rPr lang="fi-FI" sz="1800" b="0" i="0" u="none" strike="noStrike" dirty="0">
                <a:solidFill>
                  <a:srgbClr val="0000FF"/>
                </a:solidFill>
                <a:effectLst/>
                <a:hlinkClick r:id="rId9"/>
              </a:rPr>
              <a:t>Matkalasku-malli-2025</a:t>
            </a:r>
            <a:endParaRPr lang="fi-FI" sz="1800" b="0" i="0" dirty="0">
              <a:solidFill>
                <a:srgbClr val="083B67"/>
              </a:solidFill>
              <a:effectLst/>
            </a:endParaRPr>
          </a:p>
          <a:p>
            <a:endParaRPr lang="fi-FI" sz="2000" dirty="0">
              <a:solidFill>
                <a:srgbClr val="002060"/>
              </a:solidFill>
            </a:endParaRPr>
          </a:p>
        </p:txBody>
      </p:sp>
    </p:spTree>
    <p:extLst>
      <p:ext uri="{BB962C8B-B14F-4D97-AF65-F5344CB8AC3E}">
        <p14:creationId xmlns:p14="http://schemas.microsoft.com/office/powerpoint/2010/main" val="16287575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solidFill>
                  <a:schemeClr val="accent5">
                    <a:lumMod val="50000"/>
                  </a:schemeClr>
                </a:solidFill>
                <a:latin typeface="+mn-lt"/>
              </a:rPr>
              <a:t>7. Joukkueen vuosibudjetti</a:t>
            </a:r>
            <a:br>
              <a:rPr lang="fi-FI" dirty="0">
                <a:solidFill>
                  <a:schemeClr val="accent5">
                    <a:lumMod val="50000"/>
                  </a:schemeClr>
                </a:solidFill>
              </a:rPr>
            </a:br>
            <a:endParaRPr lang="fi-FI" dirty="0"/>
          </a:p>
        </p:txBody>
      </p:sp>
      <p:sp>
        <p:nvSpPr>
          <p:cNvPr id="3" name="Sisällön paikkamerkki 2"/>
          <p:cNvSpPr>
            <a:spLocks noGrp="1"/>
          </p:cNvSpPr>
          <p:nvPr>
            <p:ph idx="1"/>
          </p:nvPr>
        </p:nvSpPr>
        <p:spPr>
          <a:xfrm>
            <a:off x="838200" y="1536268"/>
            <a:ext cx="10515600" cy="5241521"/>
          </a:xfrm>
        </p:spPr>
        <p:txBody>
          <a:bodyPr>
            <a:normAutofit fontScale="92500" lnSpcReduction="20000"/>
          </a:bodyPr>
          <a:lstStyle/>
          <a:p>
            <a:r>
              <a:rPr lang="fi-FI" sz="1900" dirty="0">
                <a:solidFill>
                  <a:schemeClr val="accent5">
                    <a:lumMod val="50000"/>
                  </a:schemeClr>
                </a:solidFill>
              </a:rPr>
              <a:t>Joukkue tekee vuosibudjetin</a:t>
            </a:r>
          </a:p>
          <a:p>
            <a:pPr>
              <a:buFont typeface="Wingdings" panose="05000000000000000000" pitchFamily="2" charset="2"/>
              <a:buChar char="Ø"/>
            </a:pPr>
            <a:r>
              <a:rPr lang="fi-FI" sz="1900" dirty="0"/>
              <a:t>Vuosibudjetin kausi on kalenterivuosi eli sama kuin tilikausi. </a:t>
            </a:r>
          </a:p>
          <a:p>
            <a:pPr>
              <a:buFont typeface="Wingdings" panose="05000000000000000000" pitchFamily="2" charset="2"/>
              <a:buChar char="Ø"/>
            </a:pPr>
            <a:r>
              <a:rPr lang="fi-FI" sz="1900" dirty="0"/>
              <a:t>Alustava budjetti lähetetään seuralle kuluvan vuoden marraskuun lopussa. Joukkueen budjetin laatiminen tehdään yhdessä </a:t>
            </a:r>
            <a:r>
              <a:rPr lang="fi-FI" sz="1900" dirty="0" err="1"/>
              <a:t>rahurien</a:t>
            </a:r>
            <a:r>
              <a:rPr lang="fi-FI" sz="1900" dirty="0"/>
              <a:t>, jojon ja vastuuvalmentajan kanssa.</a:t>
            </a:r>
          </a:p>
          <a:p>
            <a:pPr>
              <a:buFont typeface="Wingdings" panose="05000000000000000000" pitchFamily="2" charset="2"/>
              <a:buChar char="Ø"/>
            </a:pPr>
            <a:r>
              <a:rPr lang="fi-FI" sz="1900" dirty="0" err="1"/>
              <a:t>Jalkkiksesta</a:t>
            </a:r>
            <a:r>
              <a:rPr lang="fi-FI" sz="1900" dirty="0"/>
              <a:t> voi avuksi ottaa budjetin tekoon edellisen vuoden budjetti ja tulosraportin, näistä näkee tiliöintien mukaan menot ja tulot. Jos joukkue on tehnyt ed. vuotena budjetin, niin se on hyvä pohja uudelle kaudelle.</a:t>
            </a:r>
          </a:p>
          <a:p>
            <a:pPr>
              <a:buFont typeface="Wingdings" panose="05000000000000000000" pitchFamily="2" charset="2"/>
              <a:buChar char="Ø"/>
            </a:pPr>
            <a:r>
              <a:rPr lang="fi-FI" sz="1900" dirty="0">
                <a:solidFill>
                  <a:schemeClr val="accent5">
                    <a:lumMod val="50000"/>
                  </a:schemeClr>
                </a:solidFill>
              </a:rPr>
              <a:t>Excel-taulukko vuosibudjetin tekemiseen </a:t>
            </a:r>
          </a:p>
          <a:p>
            <a:r>
              <a:rPr lang="fi-FI" sz="1900" dirty="0">
                <a:solidFill>
                  <a:schemeClr val="accent5">
                    <a:lumMod val="50000"/>
                  </a:schemeClr>
                </a:solidFill>
              </a:rPr>
              <a:t>     linkistä </a:t>
            </a:r>
            <a:r>
              <a:rPr lang="fi-FI" sz="1900" dirty="0">
                <a:hlinkClick r:id="rId2"/>
              </a:rPr>
              <a:t>&gt; </a:t>
            </a:r>
            <a:r>
              <a:rPr lang="fi-FI" sz="1900" dirty="0" err="1">
                <a:hlinkClick r:id="rId2"/>
              </a:rPr>
              <a:t>Budjettiranka+joukkueille</a:t>
            </a:r>
            <a:endParaRPr lang="fi-FI" sz="1900" dirty="0"/>
          </a:p>
          <a:p>
            <a:pPr marL="0" indent="0">
              <a:buNone/>
            </a:pPr>
            <a:endParaRPr lang="fi-FI" sz="1900" dirty="0"/>
          </a:p>
          <a:p>
            <a:r>
              <a:rPr lang="fi-FI" sz="1900" dirty="0">
                <a:solidFill>
                  <a:schemeClr val="accent5">
                    <a:lumMod val="50000"/>
                  </a:schemeClr>
                </a:solidFill>
              </a:rPr>
              <a:t>Vuosibudjetin tarkoitus</a:t>
            </a:r>
          </a:p>
          <a:p>
            <a:pPr>
              <a:buFont typeface="Wingdings" panose="05000000000000000000" pitchFamily="2" charset="2"/>
              <a:buChar char="Ø"/>
            </a:pPr>
            <a:r>
              <a:rPr lang="fi-FI" sz="1900" dirty="0">
                <a:solidFill>
                  <a:schemeClr val="accent5">
                    <a:lumMod val="50000"/>
                  </a:schemeClr>
                </a:solidFill>
              </a:rPr>
              <a:t>Varmistaa, että joukkueen tulot ja menot ovat tasapainossa. Esim. tulot riittävät harjoitusvuorojen, sarjamaksujen ja muiden laskujen maksamiseen aina vuoden loppuun saakka. Budjetti ei saa olla liian tiukka ja joukkueen tilillä tulee olla pääomaa laskujen hoitamiseen.</a:t>
            </a:r>
          </a:p>
          <a:p>
            <a:pPr>
              <a:buFont typeface="Wingdings" panose="05000000000000000000" pitchFamily="2" charset="2"/>
              <a:buChar char="Ø"/>
            </a:pPr>
            <a:r>
              <a:rPr lang="fi-FI" sz="1900" dirty="0">
                <a:solidFill>
                  <a:schemeClr val="accent5">
                    <a:lumMod val="50000"/>
                  </a:schemeClr>
                </a:solidFill>
              </a:rPr>
              <a:t>Selventää huoltajille/pelaajille mistä maksut koostuvat </a:t>
            </a:r>
          </a:p>
          <a:p>
            <a:pPr>
              <a:buFont typeface="Wingdings" panose="05000000000000000000" pitchFamily="2" charset="2"/>
              <a:buChar char="Ø"/>
            </a:pPr>
            <a:r>
              <a:rPr lang="fi-FI" sz="1900" dirty="0">
                <a:solidFill>
                  <a:schemeClr val="accent5">
                    <a:lumMod val="50000"/>
                  </a:schemeClr>
                </a:solidFill>
              </a:rPr>
              <a:t>Ehkäistä tilanne, jossa joukkueen vastuut jäävät seuran tai vain osan pelaajista kannettaviksi</a:t>
            </a:r>
          </a:p>
          <a:p>
            <a:pPr>
              <a:buFont typeface="Wingdings" panose="05000000000000000000" pitchFamily="2" charset="2"/>
              <a:buChar char="Ø"/>
            </a:pPr>
            <a:r>
              <a:rPr lang="fi-FI" sz="1900" dirty="0">
                <a:solidFill>
                  <a:schemeClr val="accent5">
                    <a:lumMod val="50000"/>
                  </a:schemeClr>
                </a:solidFill>
              </a:rPr>
              <a:t>Reagoida jos pelaajamäärä muuttuu kauden aikana ja tarkistaa/päivittää budjetti uudestaan. Varsinkin ajoissa kesän jälkeen syyskaudelle, kun pelaajasiirtoja saattaa kauden loputtua tulla ja kuluvan kauden maksuja kuitenkin on vielä vuoden loppuun saakka tulossa.</a:t>
            </a:r>
          </a:p>
          <a:p>
            <a:pPr>
              <a:buFont typeface="Wingdings" panose="05000000000000000000" pitchFamily="2" charset="2"/>
              <a:buChar char="Ø"/>
            </a:pPr>
            <a:endParaRPr lang="fi-FI" sz="1900" dirty="0">
              <a:solidFill>
                <a:schemeClr val="accent5">
                  <a:lumMod val="50000"/>
                </a:schemeClr>
              </a:solidFill>
            </a:endParaRPr>
          </a:p>
          <a:p>
            <a:pPr>
              <a:buFont typeface="Wingdings" panose="05000000000000000000" pitchFamily="2" charset="2"/>
              <a:buChar char="Ø"/>
            </a:pPr>
            <a:endParaRPr lang="fi-FI" sz="1800" dirty="0">
              <a:solidFill>
                <a:schemeClr val="accent5">
                  <a:lumMod val="50000"/>
                </a:schemeClr>
              </a:solidFill>
            </a:endParaRPr>
          </a:p>
          <a:p>
            <a:pPr>
              <a:buFont typeface="Wingdings" panose="05000000000000000000" pitchFamily="2" charset="2"/>
              <a:buChar char="Ø"/>
            </a:pPr>
            <a:endParaRPr lang="fi-FI" sz="1800" dirty="0">
              <a:solidFill>
                <a:schemeClr val="accent5">
                  <a:lumMod val="50000"/>
                </a:schemeClr>
              </a:solidFill>
            </a:endParaRPr>
          </a:p>
          <a:p>
            <a:pPr>
              <a:buFont typeface="Wingdings" panose="05000000000000000000" pitchFamily="2" charset="2"/>
              <a:buChar char="Ø"/>
            </a:pPr>
            <a:endParaRPr lang="fi-FI" sz="1800" dirty="0">
              <a:solidFill>
                <a:schemeClr val="accent5">
                  <a:lumMod val="50000"/>
                </a:schemeClr>
              </a:solidFill>
            </a:endParaRPr>
          </a:p>
        </p:txBody>
      </p:sp>
      <p:pic>
        <p:nvPicPr>
          <p:cNvPr id="4" name="Kuva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97762" y="301336"/>
            <a:ext cx="1171143" cy="1171143"/>
          </a:xfrm>
          <a:prstGeom prst="rect">
            <a:avLst/>
          </a:prstGeom>
        </p:spPr>
      </p:pic>
    </p:spTree>
    <p:extLst>
      <p:ext uri="{BB962C8B-B14F-4D97-AF65-F5344CB8AC3E}">
        <p14:creationId xmlns:p14="http://schemas.microsoft.com/office/powerpoint/2010/main" val="37651186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4EDAB72-3FD1-409E-AA97-BF8A040B0CEC}"/>
              </a:ext>
            </a:extLst>
          </p:cNvPr>
          <p:cNvSpPr>
            <a:spLocks noGrp="1"/>
          </p:cNvSpPr>
          <p:nvPr>
            <p:ph type="title"/>
          </p:nvPr>
        </p:nvSpPr>
        <p:spPr/>
        <p:txBody>
          <a:bodyPr/>
          <a:lstStyle/>
          <a:p>
            <a:r>
              <a:rPr lang="fi-FI" dirty="0">
                <a:solidFill>
                  <a:schemeClr val="accent5">
                    <a:lumMod val="50000"/>
                  </a:schemeClr>
                </a:solidFill>
                <a:latin typeface="+mn-lt"/>
              </a:rPr>
              <a:t>8. Talkootyö joukkueessa </a:t>
            </a:r>
          </a:p>
        </p:txBody>
      </p:sp>
      <p:sp>
        <p:nvSpPr>
          <p:cNvPr id="3" name="Sisällön paikkamerkki 2">
            <a:extLst>
              <a:ext uri="{FF2B5EF4-FFF2-40B4-BE49-F238E27FC236}">
                <a16:creationId xmlns:a16="http://schemas.microsoft.com/office/drawing/2014/main" id="{49E9EACD-5232-4895-8BF7-EAC12BD6C77A}"/>
              </a:ext>
            </a:extLst>
          </p:cNvPr>
          <p:cNvSpPr>
            <a:spLocks noGrp="1"/>
          </p:cNvSpPr>
          <p:nvPr>
            <p:ph idx="1"/>
          </p:nvPr>
        </p:nvSpPr>
        <p:spPr>
          <a:xfrm>
            <a:off x="838200" y="1825625"/>
            <a:ext cx="10515600" cy="4254333"/>
          </a:xfrm>
        </p:spPr>
        <p:txBody>
          <a:bodyPr>
            <a:normAutofit fontScale="62500" lnSpcReduction="20000"/>
          </a:bodyPr>
          <a:lstStyle/>
          <a:p>
            <a:pPr>
              <a:buFont typeface="Wingdings" panose="05000000000000000000" pitchFamily="2" charset="2"/>
              <a:buChar char="Ø"/>
            </a:pPr>
            <a:r>
              <a:rPr lang="fi-FI" dirty="0">
                <a:solidFill>
                  <a:schemeClr val="accent5">
                    <a:lumMod val="50000"/>
                  </a:schemeClr>
                </a:solidFill>
              </a:rPr>
              <a:t>Pienin yksikkö, jolle talkoo- tai sponsorituoton voi jakaa on joukkue.</a:t>
            </a:r>
          </a:p>
          <a:p>
            <a:pPr>
              <a:buFont typeface="Wingdings" panose="05000000000000000000" pitchFamily="2" charset="2"/>
              <a:buChar char="Ø"/>
            </a:pPr>
            <a:endParaRPr lang="fi-FI" dirty="0">
              <a:solidFill>
                <a:schemeClr val="accent5">
                  <a:lumMod val="50000"/>
                </a:schemeClr>
              </a:solidFill>
            </a:endParaRPr>
          </a:p>
          <a:p>
            <a:pPr>
              <a:buFont typeface="Wingdings" panose="05000000000000000000" pitchFamily="2" charset="2"/>
              <a:buChar char="Ø"/>
            </a:pPr>
            <a:r>
              <a:rPr lang="fi-FI" dirty="0">
                <a:solidFill>
                  <a:schemeClr val="accent5">
                    <a:lumMod val="50000"/>
                  </a:schemeClr>
                </a:solidFill>
              </a:rPr>
              <a:t>Kaikki henkilökohtainen talkoo- tai sponsorivarojen jakaminen pelaajille on kielletty (ts. ’korvamerkittyä’ rahaa ei saa olla). Tämä tarkoittaa käytännössä sitä että esim. sponsorirahaa hankkinut henkilö ei voi saada hyvitystä muista maksuistaan, eivätkä talkoisiin osallistuneet ole oikeutettuja pienempiin maksuihin kuin talkoisiin osallistumattomat.</a:t>
            </a:r>
          </a:p>
          <a:p>
            <a:pPr>
              <a:buFont typeface="Wingdings" panose="05000000000000000000" pitchFamily="2" charset="2"/>
              <a:buChar char="Ø"/>
            </a:pPr>
            <a:endParaRPr lang="fi-FI" dirty="0">
              <a:solidFill>
                <a:schemeClr val="accent5">
                  <a:lumMod val="50000"/>
                </a:schemeClr>
              </a:solidFill>
            </a:endParaRPr>
          </a:p>
          <a:p>
            <a:pPr>
              <a:buFont typeface="Wingdings" panose="05000000000000000000" pitchFamily="2" charset="2"/>
              <a:buChar char="Ø"/>
            </a:pPr>
            <a:r>
              <a:rPr lang="fi-FI" dirty="0">
                <a:solidFill>
                  <a:schemeClr val="accent5">
                    <a:lumMod val="50000"/>
                  </a:schemeClr>
                </a:solidFill>
              </a:rPr>
              <a:t>Joukkueen vanhempainkokous voi yhteisesti päättää, että talkootyövelvoitteesta voi suoriutua maksamalla kohtuullinen käypähintainen korvaus </a:t>
            </a:r>
            <a:r>
              <a:rPr lang="fi-FI" b="1" dirty="0">
                <a:solidFill>
                  <a:schemeClr val="accent5">
                    <a:lumMod val="50000"/>
                  </a:schemeClr>
                </a:solidFill>
              </a:rPr>
              <a:t>lahjoituksena</a:t>
            </a:r>
            <a:r>
              <a:rPr lang="fi-FI" dirty="0">
                <a:solidFill>
                  <a:schemeClr val="accent5">
                    <a:lumMod val="50000"/>
                  </a:schemeClr>
                </a:solidFill>
              </a:rPr>
              <a:t> joukkueen tilille. Lahjoitusta ei voi kohdistaa oman perheen harrastusmaksuun vaan se jakaantuu koko joukkueen hyväksi. Kuten myös talkootyöstä ansaittu korvaus.</a:t>
            </a:r>
          </a:p>
          <a:p>
            <a:pPr>
              <a:buFont typeface="Wingdings" panose="05000000000000000000" pitchFamily="2" charset="2"/>
              <a:buChar char="Ø"/>
            </a:pPr>
            <a:endParaRPr lang="fi-FI" dirty="0">
              <a:solidFill>
                <a:schemeClr val="accent5">
                  <a:lumMod val="50000"/>
                </a:schemeClr>
              </a:solidFill>
            </a:endParaRPr>
          </a:p>
          <a:p>
            <a:pPr>
              <a:buFont typeface="Wingdings" panose="05000000000000000000" pitchFamily="2" charset="2"/>
              <a:buChar char="Ø"/>
            </a:pPr>
            <a:r>
              <a:rPr lang="fi-FI" dirty="0">
                <a:solidFill>
                  <a:schemeClr val="accent5">
                    <a:lumMod val="50000"/>
                  </a:schemeClr>
                </a:solidFill>
              </a:rPr>
              <a:t>Suositeltavaa on, että ennen varainkeruun aloittamista vanhempainkokouksissa käydään yhteistä keskustelua vaihtoehdoista, joihin kerätyt varat kohdistetaan. Jokaisella perheellä tulisi olla selvyys varainkeruuta harjoittaessaan, mihin tarkoitukseen varoja kerätään. Varojen käyttökohde tulee olla sellainen, joka ei rajoita ketään joukkueen jäsentä ulkopuolelle, käyttökohde palvelee enemmistön toivetta ja harrastuksen toteuttamista.</a:t>
            </a:r>
            <a:endParaRPr lang="fi-FI" dirty="0">
              <a:solidFill>
                <a:schemeClr val="accent5">
                  <a:lumMod val="50000"/>
                </a:schemeClr>
              </a:solidFill>
              <a:highlight>
                <a:srgbClr val="FFFF00"/>
              </a:highlight>
            </a:endParaRPr>
          </a:p>
        </p:txBody>
      </p:sp>
      <p:pic>
        <p:nvPicPr>
          <p:cNvPr id="4" name="Kuva 3">
            <a:extLst>
              <a:ext uri="{FF2B5EF4-FFF2-40B4-BE49-F238E27FC236}">
                <a16:creationId xmlns:a16="http://schemas.microsoft.com/office/drawing/2014/main" id="{53D33502-1569-4038-9970-2F4BCB2A14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97762" y="301336"/>
            <a:ext cx="1171143" cy="1171143"/>
          </a:xfrm>
          <a:prstGeom prst="rect">
            <a:avLst/>
          </a:prstGeom>
        </p:spPr>
      </p:pic>
    </p:spTree>
    <p:extLst>
      <p:ext uri="{BB962C8B-B14F-4D97-AF65-F5344CB8AC3E}">
        <p14:creationId xmlns:p14="http://schemas.microsoft.com/office/powerpoint/2010/main" val="31467487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6DD1DB0-39BE-4C62-9627-6975B7E88864}"/>
              </a:ext>
            </a:extLst>
          </p:cNvPr>
          <p:cNvSpPr>
            <a:spLocks noGrp="1"/>
          </p:cNvSpPr>
          <p:nvPr>
            <p:ph type="title"/>
          </p:nvPr>
        </p:nvSpPr>
        <p:spPr/>
        <p:txBody>
          <a:bodyPr/>
          <a:lstStyle/>
          <a:p>
            <a:r>
              <a:rPr lang="fi-FI" dirty="0">
                <a:solidFill>
                  <a:schemeClr val="accent5">
                    <a:lumMod val="50000"/>
                  </a:schemeClr>
                </a:solidFill>
                <a:latin typeface="+mn-lt"/>
              </a:rPr>
              <a:t>Verohallinnon ohje koskien talkootyötä</a:t>
            </a:r>
          </a:p>
        </p:txBody>
      </p:sp>
      <p:sp>
        <p:nvSpPr>
          <p:cNvPr id="3" name="Sisällön paikkamerkki 2">
            <a:extLst>
              <a:ext uri="{FF2B5EF4-FFF2-40B4-BE49-F238E27FC236}">
                <a16:creationId xmlns:a16="http://schemas.microsoft.com/office/drawing/2014/main" id="{EFB8106B-ECB7-414F-8677-E44824F887FE}"/>
              </a:ext>
            </a:extLst>
          </p:cNvPr>
          <p:cNvSpPr>
            <a:spLocks noGrp="1"/>
          </p:cNvSpPr>
          <p:nvPr>
            <p:ph idx="1"/>
          </p:nvPr>
        </p:nvSpPr>
        <p:spPr/>
        <p:txBody>
          <a:bodyPr>
            <a:normAutofit/>
          </a:bodyPr>
          <a:lstStyle/>
          <a:p>
            <a:pPr marL="0" indent="0">
              <a:buNone/>
            </a:pPr>
            <a:r>
              <a:rPr lang="fi-FI" sz="2000" dirty="0">
                <a:solidFill>
                  <a:schemeClr val="accent5">
                    <a:lumMod val="50000"/>
                  </a:schemeClr>
                </a:solidFill>
              </a:rPr>
              <a:t>Noudatamme verohallinnon ohjetta VH/3138/00.01.00/2018 (Voimassaolo14.2.2019-) </a:t>
            </a:r>
          </a:p>
          <a:p>
            <a:r>
              <a:rPr lang="fi-FI" sz="2400" dirty="0">
                <a:solidFill>
                  <a:schemeClr val="accent5">
                    <a:lumMod val="50000"/>
                  </a:schemeClr>
                </a:solidFill>
              </a:rPr>
              <a:t>Jos talkootyön toimeksiantaja on ulkopuolinen työn teettäjä, työstä maksettu korvaus on yhdistykselle tietyin edellytyksin verovapaata tuloa. </a:t>
            </a:r>
          </a:p>
          <a:p>
            <a:endParaRPr lang="fi-FI" sz="2400" dirty="0">
              <a:solidFill>
                <a:schemeClr val="accent5">
                  <a:lumMod val="50000"/>
                </a:schemeClr>
              </a:solidFill>
            </a:endParaRPr>
          </a:p>
          <a:p>
            <a:pPr lvl="1">
              <a:buFont typeface="Wingdings" panose="05000000000000000000" pitchFamily="2" charset="2"/>
              <a:buChar char="Ø"/>
            </a:pPr>
            <a:r>
              <a:rPr lang="fi-FI" sz="1800" dirty="0">
                <a:solidFill>
                  <a:schemeClr val="accent5">
                    <a:lumMod val="50000"/>
                  </a:schemeClr>
                </a:solidFill>
              </a:rPr>
              <a:t>Työ on tilapäistä jokamiehen työtä, joka ei edellytä erityistä ammattitaitoa. </a:t>
            </a:r>
          </a:p>
          <a:p>
            <a:pPr lvl="1">
              <a:buFont typeface="Wingdings" panose="05000000000000000000" pitchFamily="2" charset="2"/>
              <a:buChar char="Ø"/>
            </a:pPr>
            <a:r>
              <a:rPr lang="fi-FI" sz="1800" dirty="0">
                <a:solidFill>
                  <a:schemeClr val="accent5">
                    <a:lumMod val="50000"/>
                  </a:schemeClr>
                </a:solidFill>
              </a:rPr>
              <a:t>Talkootyö on pienimuotoista, satunnaista ja kertaluonteista </a:t>
            </a:r>
          </a:p>
          <a:p>
            <a:pPr lvl="1">
              <a:buFont typeface="Wingdings" panose="05000000000000000000" pitchFamily="2" charset="2"/>
              <a:buChar char="Ø"/>
            </a:pPr>
            <a:r>
              <a:rPr lang="fi-FI" sz="1800" dirty="0">
                <a:solidFill>
                  <a:schemeClr val="accent5">
                    <a:lumMod val="50000"/>
                  </a:schemeClr>
                </a:solidFill>
              </a:rPr>
              <a:t>Toimintaa ei mainosteta tai markkinoida. </a:t>
            </a:r>
          </a:p>
          <a:p>
            <a:pPr lvl="1">
              <a:buFont typeface="Wingdings" panose="05000000000000000000" pitchFamily="2" charset="2"/>
              <a:buChar char="Ø"/>
            </a:pPr>
            <a:r>
              <a:rPr lang="fi-FI" sz="1800" dirty="0">
                <a:solidFill>
                  <a:schemeClr val="accent5">
                    <a:lumMod val="50000"/>
                  </a:schemeClr>
                </a:solidFill>
              </a:rPr>
              <a:t>Talkootyöstä saatu korvaus on käytettävä yleishyödyllisen toiminnan tukemiseen talkoisiin osallistuneita henkilöitä laajemmalle piirille. Korvausta ei saa osoittaa vain talkootyöhön osallistuneille henkilöille. </a:t>
            </a:r>
          </a:p>
          <a:p>
            <a:endParaRPr lang="fi-FI" dirty="0"/>
          </a:p>
        </p:txBody>
      </p:sp>
      <p:pic>
        <p:nvPicPr>
          <p:cNvPr id="4" name="Kuva 3">
            <a:extLst>
              <a:ext uri="{FF2B5EF4-FFF2-40B4-BE49-F238E27FC236}">
                <a16:creationId xmlns:a16="http://schemas.microsoft.com/office/drawing/2014/main" id="{DDD75FD2-BF7B-4FFE-B7D3-134DE4954AE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05535" y="519545"/>
            <a:ext cx="1171143" cy="1171143"/>
          </a:xfrm>
          <a:prstGeom prst="rect">
            <a:avLst/>
          </a:prstGeom>
        </p:spPr>
      </p:pic>
    </p:spTree>
    <p:extLst>
      <p:ext uri="{BB962C8B-B14F-4D97-AF65-F5344CB8AC3E}">
        <p14:creationId xmlns:p14="http://schemas.microsoft.com/office/powerpoint/2010/main" val="31103324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072403D-730B-438C-968D-79CEE7C1A9D3}"/>
              </a:ext>
            </a:extLst>
          </p:cNvPr>
          <p:cNvSpPr>
            <a:spLocks noGrp="1"/>
          </p:cNvSpPr>
          <p:nvPr>
            <p:ph type="title"/>
          </p:nvPr>
        </p:nvSpPr>
        <p:spPr/>
        <p:txBody>
          <a:bodyPr/>
          <a:lstStyle/>
          <a:p>
            <a:r>
              <a:rPr lang="fi-FI" dirty="0">
                <a:solidFill>
                  <a:schemeClr val="accent5">
                    <a:lumMod val="50000"/>
                  </a:schemeClr>
                </a:solidFill>
                <a:latin typeface="+mn-lt"/>
              </a:rPr>
              <a:t>9. Toimihenkilöiden lasten maksut</a:t>
            </a:r>
          </a:p>
        </p:txBody>
      </p:sp>
      <p:sp>
        <p:nvSpPr>
          <p:cNvPr id="3" name="Sisällön paikkamerkki 2">
            <a:extLst>
              <a:ext uri="{FF2B5EF4-FFF2-40B4-BE49-F238E27FC236}">
                <a16:creationId xmlns:a16="http://schemas.microsoft.com/office/drawing/2014/main" id="{1C9A7C7E-6EA0-404D-A5A9-0D0447B89D05}"/>
              </a:ext>
            </a:extLst>
          </p:cNvPr>
          <p:cNvSpPr>
            <a:spLocks noGrp="1"/>
          </p:cNvSpPr>
          <p:nvPr>
            <p:ph idx="1"/>
          </p:nvPr>
        </p:nvSpPr>
        <p:spPr/>
        <p:txBody>
          <a:bodyPr/>
          <a:lstStyle/>
          <a:p>
            <a:r>
              <a:rPr lang="fi-FI" sz="1800" dirty="0">
                <a:solidFill>
                  <a:schemeClr val="accent5">
                    <a:lumMod val="50000"/>
                  </a:schemeClr>
                </a:solidFill>
              </a:rPr>
              <a:t>Toimihenkilöiden lapset eivät voi saada vapautusta tai alennusta kausimaksusta. Verottaja katsoo tällaiset edut saajan (junioreilla vanhemman) henkilökohtaiseksi ansiotuloksi. </a:t>
            </a:r>
          </a:p>
          <a:p>
            <a:pPr marL="0" indent="0">
              <a:buNone/>
            </a:pPr>
            <a:endParaRPr lang="fi-FI" sz="1800" dirty="0">
              <a:solidFill>
                <a:schemeClr val="accent5">
                  <a:lumMod val="50000"/>
                </a:schemeClr>
              </a:solidFill>
            </a:endParaRPr>
          </a:p>
          <a:p>
            <a:r>
              <a:rPr lang="fi-FI" sz="1800" dirty="0">
                <a:solidFill>
                  <a:schemeClr val="accent5">
                    <a:lumMod val="50000"/>
                  </a:schemeClr>
                </a:solidFill>
              </a:rPr>
              <a:t>Vapaaehtoistyöntekijää voidaan muistaa kiitoslahjana arvoltaan vähäisellä tavaralahjalla, jonka vapaaehtoistyöntekijä on voinut valita yhteisön päättämästä valikoimasta. Tavaralahjan tai lahjojen arvo vuodessa saa olla korkeintaan 100 euroa.</a:t>
            </a:r>
          </a:p>
          <a:p>
            <a:pPr marL="0" indent="0">
              <a:buNone/>
            </a:pPr>
            <a:endParaRPr lang="fi-FI" dirty="0"/>
          </a:p>
        </p:txBody>
      </p:sp>
      <p:pic>
        <p:nvPicPr>
          <p:cNvPr id="4" name="Kuva 3">
            <a:extLst>
              <a:ext uri="{FF2B5EF4-FFF2-40B4-BE49-F238E27FC236}">
                <a16:creationId xmlns:a16="http://schemas.microsoft.com/office/drawing/2014/main" id="{DA985AE8-0BE5-4393-9C58-9ABC0BC42C6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97762" y="301336"/>
            <a:ext cx="1171143" cy="1171143"/>
          </a:xfrm>
          <a:prstGeom prst="rect">
            <a:avLst/>
          </a:prstGeom>
        </p:spPr>
      </p:pic>
    </p:spTree>
    <p:extLst>
      <p:ext uri="{BB962C8B-B14F-4D97-AF65-F5344CB8AC3E}">
        <p14:creationId xmlns:p14="http://schemas.microsoft.com/office/powerpoint/2010/main" val="11041295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solidFill>
                  <a:schemeClr val="accent5">
                    <a:lumMod val="50000"/>
                  </a:schemeClr>
                </a:solidFill>
                <a:latin typeface="+mn-lt"/>
              </a:rPr>
              <a:t>10. Uusi joukkue/Rahastonhoitajan vaihtuminen</a:t>
            </a:r>
          </a:p>
        </p:txBody>
      </p:sp>
      <p:sp>
        <p:nvSpPr>
          <p:cNvPr id="3" name="Sisällön paikkamerkki 2"/>
          <p:cNvSpPr>
            <a:spLocks noGrp="1"/>
          </p:cNvSpPr>
          <p:nvPr>
            <p:ph idx="1"/>
          </p:nvPr>
        </p:nvSpPr>
        <p:spPr>
          <a:xfrm>
            <a:off x="838200" y="1825624"/>
            <a:ext cx="10515600" cy="4731039"/>
          </a:xfrm>
        </p:spPr>
        <p:txBody>
          <a:bodyPr>
            <a:normAutofit/>
          </a:bodyPr>
          <a:lstStyle/>
          <a:p>
            <a:r>
              <a:rPr lang="fi-FI" sz="2400" dirty="0">
                <a:solidFill>
                  <a:schemeClr val="accent5">
                    <a:lumMod val="50000"/>
                  </a:schemeClr>
                </a:solidFill>
              </a:rPr>
              <a:t>Kun joukkue on valinnut uuden rahastonhoitajan, on rahastonhoitajan vaihtumisesta ilmoitettava seurakoordinaattorille sähköpostitse tai puhelimitse</a:t>
            </a:r>
          </a:p>
          <a:p>
            <a:endParaRPr lang="fi-FI" sz="2400" dirty="0">
              <a:solidFill>
                <a:schemeClr val="accent5">
                  <a:lumMod val="50000"/>
                </a:schemeClr>
              </a:solidFill>
            </a:endParaRPr>
          </a:p>
          <a:p>
            <a:pPr>
              <a:buFont typeface="Wingdings" panose="05000000000000000000" pitchFamily="2" charset="2"/>
              <a:buChar char="Ø"/>
            </a:pPr>
            <a:r>
              <a:rPr lang="fi-FI" sz="1800" dirty="0">
                <a:solidFill>
                  <a:schemeClr val="accent5">
                    <a:lumMod val="50000"/>
                  </a:schemeClr>
                </a:solidFill>
              </a:rPr>
              <a:t>Seuran johtokunta myöntää luvan uudelle rahastonhoitajalle</a:t>
            </a:r>
          </a:p>
          <a:p>
            <a:pPr>
              <a:buFont typeface="Wingdings" panose="05000000000000000000" pitchFamily="2" charset="2"/>
              <a:buChar char="Ø"/>
            </a:pPr>
            <a:r>
              <a:rPr lang="fi-FI" sz="1800" dirty="0">
                <a:solidFill>
                  <a:schemeClr val="accent5">
                    <a:lumMod val="50000"/>
                  </a:schemeClr>
                </a:solidFill>
              </a:rPr>
              <a:t>Seura ilmoittaa pankkiin uudesta rahastonhoitajasta, joka tekee sopimuksen pankin kanssa pankkitilin ja verkkopankin käytöstä</a:t>
            </a:r>
          </a:p>
          <a:p>
            <a:pPr>
              <a:buFont typeface="Wingdings" panose="05000000000000000000" pitchFamily="2" charset="2"/>
              <a:buChar char="Ø"/>
            </a:pPr>
            <a:r>
              <a:rPr lang="fi-FI" sz="1800" dirty="0">
                <a:solidFill>
                  <a:schemeClr val="accent5">
                    <a:lumMod val="50000"/>
                  </a:schemeClr>
                </a:solidFill>
              </a:rPr>
              <a:t>Joukkueen pääkäyttäjä lisää uuden henkilön rahastonhoitajaksi ja antaa hänelle maksujen hallintaoikeuden </a:t>
            </a:r>
            <a:r>
              <a:rPr lang="fi-FI" sz="1800" dirty="0" err="1">
                <a:solidFill>
                  <a:schemeClr val="accent5">
                    <a:lumMod val="50000"/>
                  </a:schemeClr>
                </a:solidFill>
              </a:rPr>
              <a:t>Jalkkiksessa</a:t>
            </a:r>
            <a:endParaRPr lang="fi-FI" sz="1800" dirty="0">
              <a:solidFill>
                <a:schemeClr val="accent5">
                  <a:lumMod val="50000"/>
                </a:schemeClr>
              </a:solidFill>
            </a:endParaRPr>
          </a:p>
          <a:p>
            <a:pPr>
              <a:buFont typeface="Wingdings" panose="05000000000000000000" pitchFamily="2" charset="2"/>
              <a:buChar char="Ø"/>
            </a:pPr>
            <a:r>
              <a:rPr lang="fi-FI" sz="1800" dirty="0">
                <a:solidFill>
                  <a:schemeClr val="accent5">
                    <a:lumMod val="50000"/>
                  </a:schemeClr>
                </a:solidFill>
              </a:rPr>
              <a:t>Vanha/joukkueen toinen </a:t>
            </a:r>
            <a:r>
              <a:rPr lang="fi-FI" sz="1800" dirty="0" err="1">
                <a:solidFill>
                  <a:schemeClr val="accent5">
                    <a:lumMod val="50000"/>
                  </a:schemeClr>
                </a:solidFill>
              </a:rPr>
              <a:t>rahuri</a:t>
            </a:r>
            <a:r>
              <a:rPr lang="fi-FI" sz="1800" dirty="0">
                <a:solidFill>
                  <a:schemeClr val="accent5">
                    <a:lumMod val="50000"/>
                  </a:schemeClr>
                </a:solidFill>
              </a:rPr>
              <a:t> ja uusi rahastonhoitaja käyvät yhdessä läpi raha- ja maksuseurantatilanteen</a:t>
            </a:r>
          </a:p>
          <a:p>
            <a:pPr>
              <a:buFont typeface="Wingdings" panose="05000000000000000000" pitchFamily="2" charset="2"/>
              <a:buChar char="Ø"/>
            </a:pPr>
            <a:r>
              <a:rPr lang="fi-FI" sz="1800" dirty="0">
                <a:solidFill>
                  <a:schemeClr val="accent5">
                    <a:lumMod val="50000"/>
                  </a:schemeClr>
                </a:solidFill>
              </a:rPr>
              <a:t>Vanha/joukkueen toinen rahastonhoitaja perehdyttää uuden rahastonhoitajan </a:t>
            </a:r>
            <a:r>
              <a:rPr lang="fi-FI" sz="1800" dirty="0" err="1">
                <a:solidFill>
                  <a:schemeClr val="accent5">
                    <a:lumMod val="50000"/>
                  </a:schemeClr>
                </a:solidFill>
              </a:rPr>
              <a:t>Jalkkiksen</a:t>
            </a:r>
            <a:r>
              <a:rPr lang="fi-FI" sz="1800" dirty="0">
                <a:solidFill>
                  <a:schemeClr val="accent5">
                    <a:lumMod val="50000"/>
                  </a:schemeClr>
                </a:solidFill>
              </a:rPr>
              <a:t> ja verkkopankin käyttöön tarpeen mukaan. </a:t>
            </a:r>
          </a:p>
          <a:p>
            <a:pPr marL="0" indent="0">
              <a:buNone/>
            </a:pPr>
            <a:endParaRPr lang="fi-FI" sz="1800" dirty="0">
              <a:solidFill>
                <a:schemeClr val="accent5">
                  <a:lumMod val="50000"/>
                </a:schemeClr>
              </a:solidFill>
            </a:endParaRPr>
          </a:p>
        </p:txBody>
      </p:sp>
      <p:pic>
        <p:nvPicPr>
          <p:cNvPr id="4" name="Kuv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97762" y="301336"/>
            <a:ext cx="1171143" cy="1171143"/>
          </a:xfrm>
          <a:prstGeom prst="rect">
            <a:avLst/>
          </a:prstGeom>
        </p:spPr>
      </p:pic>
    </p:spTree>
    <p:extLst>
      <p:ext uri="{BB962C8B-B14F-4D97-AF65-F5344CB8AC3E}">
        <p14:creationId xmlns:p14="http://schemas.microsoft.com/office/powerpoint/2010/main" val="24283576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53305" y="678296"/>
            <a:ext cx="10515600" cy="1588366"/>
          </a:xfrm>
        </p:spPr>
        <p:txBody>
          <a:bodyPr>
            <a:noAutofit/>
          </a:bodyPr>
          <a:lstStyle/>
          <a:p>
            <a:r>
              <a:rPr lang="fi-FI" dirty="0">
                <a:solidFill>
                  <a:schemeClr val="accent5">
                    <a:lumMod val="50000"/>
                  </a:schemeClr>
                </a:solidFill>
                <a:latin typeface="+mn-lt"/>
              </a:rPr>
              <a:t>11. Miten toimitaan kun joukkueen </a:t>
            </a:r>
            <a:br>
              <a:rPr lang="fi-FI" dirty="0">
                <a:solidFill>
                  <a:schemeClr val="accent5">
                    <a:lumMod val="50000"/>
                  </a:schemeClr>
                </a:solidFill>
                <a:latin typeface="+mn-lt"/>
              </a:rPr>
            </a:br>
            <a:r>
              <a:rPr lang="fi-FI" dirty="0">
                <a:solidFill>
                  <a:schemeClr val="accent5">
                    <a:lumMod val="50000"/>
                  </a:schemeClr>
                </a:solidFill>
                <a:latin typeface="+mn-lt"/>
              </a:rPr>
              <a:t>toiminta loppuu?</a:t>
            </a:r>
            <a:br>
              <a:rPr lang="fi-FI" dirty="0">
                <a:solidFill>
                  <a:schemeClr val="accent5">
                    <a:lumMod val="50000"/>
                  </a:schemeClr>
                </a:solidFill>
                <a:latin typeface="+mn-lt"/>
              </a:rPr>
            </a:br>
            <a:endParaRPr lang="fi-FI" dirty="0">
              <a:latin typeface="+mn-lt"/>
            </a:endParaRPr>
          </a:p>
        </p:txBody>
      </p:sp>
      <p:sp>
        <p:nvSpPr>
          <p:cNvPr id="3" name="Sisällön paikkamerkki 2"/>
          <p:cNvSpPr>
            <a:spLocks noGrp="1"/>
          </p:cNvSpPr>
          <p:nvPr>
            <p:ph idx="1"/>
          </p:nvPr>
        </p:nvSpPr>
        <p:spPr>
          <a:xfrm>
            <a:off x="853305" y="2415670"/>
            <a:ext cx="10515600" cy="4351338"/>
          </a:xfrm>
        </p:spPr>
        <p:txBody>
          <a:bodyPr>
            <a:normAutofit/>
          </a:bodyPr>
          <a:lstStyle/>
          <a:p>
            <a:pPr>
              <a:buFont typeface="Wingdings" panose="05000000000000000000" pitchFamily="2" charset="2"/>
              <a:buChar char="Ø"/>
            </a:pPr>
            <a:r>
              <a:rPr lang="fi-FI" sz="1800" dirty="0">
                <a:solidFill>
                  <a:schemeClr val="accent5">
                    <a:lumMod val="50000"/>
                  </a:schemeClr>
                </a:solidFill>
              </a:rPr>
              <a:t>Kun joukkueen toiminta loppuu, on siitä välittömästi ilmoitettava seurakoordinaattorille. Myös tilanteessa jossa tiedetään, että tulevan kauden jälkeen joukkue ei jatka, ilmoitetaan seurakoordinaattorille</a:t>
            </a:r>
          </a:p>
          <a:p>
            <a:pPr>
              <a:buFont typeface="Wingdings" panose="05000000000000000000" pitchFamily="2" charset="2"/>
              <a:buChar char="Ø"/>
            </a:pPr>
            <a:r>
              <a:rPr lang="fi-FI" sz="1800">
                <a:solidFill>
                  <a:schemeClr val="accent5">
                    <a:lumMod val="50000"/>
                  </a:schemeClr>
                </a:solidFill>
              </a:rPr>
              <a:t>Rahastonhoitajien </a:t>
            </a:r>
            <a:r>
              <a:rPr lang="fi-FI" sz="1800" dirty="0">
                <a:solidFill>
                  <a:schemeClr val="accent5">
                    <a:lumMod val="50000"/>
                  </a:schemeClr>
                </a:solidFill>
              </a:rPr>
              <a:t>on tehtävä tilinpäätös siihen saakka, kunnes toimintaa on, ja palautettava tositekansio seuralle ohjeen mukaisesti. Seuralta tulee tämän jälkeen ohjeet pankkitilin lopettamiseen</a:t>
            </a:r>
          </a:p>
          <a:p>
            <a:pPr>
              <a:buFont typeface="Wingdings" panose="05000000000000000000" pitchFamily="2" charset="2"/>
              <a:buChar char="Ø"/>
            </a:pPr>
            <a:r>
              <a:rPr lang="fi-FI" sz="1800" dirty="0">
                <a:solidFill>
                  <a:schemeClr val="accent5">
                    <a:lumMod val="50000"/>
                  </a:schemeClr>
                </a:solidFill>
              </a:rPr>
              <a:t>Maksut tulee olla sovitusti hoidettu sekä joukkueelle että seuralle. Maksamattomat maksut vaikeuttavat siirtoja uusiin joukkueisiin/seuroihin. </a:t>
            </a:r>
          </a:p>
          <a:p>
            <a:pPr>
              <a:buFont typeface="Wingdings" panose="05000000000000000000" pitchFamily="2" charset="2"/>
              <a:buChar char="Ø"/>
            </a:pPr>
            <a:r>
              <a:rPr lang="fi-FI" sz="1800" dirty="0">
                <a:solidFill>
                  <a:schemeClr val="accent5">
                    <a:lumMod val="50000"/>
                  </a:schemeClr>
                </a:solidFill>
              </a:rPr>
              <a:t>Seura siirtää tarvittaessa laskut perintään mikäli maksuja ei ole maksettu huomautuslaskun jälkeen.</a:t>
            </a:r>
          </a:p>
          <a:p>
            <a:pPr>
              <a:buFont typeface="Wingdings" panose="05000000000000000000" pitchFamily="2" charset="2"/>
              <a:buChar char="Ø"/>
            </a:pPr>
            <a:r>
              <a:rPr lang="fi-FI" sz="1800" dirty="0">
                <a:solidFill>
                  <a:schemeClr val="accent5">
                    <a:lumMod val="50000"/>
                  </a:schemeClr>
                </a:solidFill>
              </a:rPr>
              <a:t>Mikäli käytössänne on ollut kassatili, on rahat ehdottomasti talletettava pankkiin</a:t>
            </a:r>
          </a:p>
          <a:p>
            <a:pPr>
              <a:buFont typeface="Wingdings" panose="05000000000000000000" pitchFamily="2" charset="2"/>
              <a:buChar char="Ø"/>
            </a:pPr>
            <a:r>
              <a:rPr lang="fi-FI" sz="1800" dirty="0">
                <a:solidFill>
                  <a:schemeClr val="accent5">
                    <a:lumMod val="50000"/>
                  </a:schemeClr>
                </a:solidFill>
              </a:rPr>
              <a:t>Muut seuralle/tiloihin kuuluvat esimerkiksi avaimet, palautetaan joko seuralle tai koululle, mistä ne alun perin on lainaan saatu. Huomioikaa jos avain on lunastettu rahallista panttia vastaan (joukkueen kassasta)</a:t>
            </a:r>
          </a:p>
          <a:p>
            <a:pPr>
              <a:buFont typeface="Wingdings" panose="05000000000000000000" pitchFamily="2" charset="2"/>
              <a:buChar char="Ø"/>
            </a:pPr>
            <a:endParaRPr lang="fi-FI" sz="2000" dirty="0">
              <a:solidFill>
                <a:schemeClr val="accent5">
                  <a:lumMod val="50000"/>
                </a:schemeClr>
              </a:solidFill>
            </a:endParaRPr>
          </a:p>
          <a:p>
            <a:pPr>
              <a:buFont typeface="Wingdings" panose="05000000000000000000" pitchFamily="2" charset="2"/>
              <a:buChar char="Ø"/>
            </a:pPr>
            <a:endParaRPr lang="fi-FI" sz="1800" dirty="0">
              <a:solidFill>
                <a:schemeClr val="accent5">
                  <a:lumMod val="50000"/>
                </a:schemeClr>
              </a:solidFill>
            </a:endParaRPr>
          </a:p>
          <a:p>
            <a:pPr>
              <a:buFont typeface="Wingdings" panose="05000000000000000000" pitchFamily="2" charset="2"/>
              <a:buChar char="Ø"/>
            </a:pPr>
            <a:endParaRPr lang="fi-FI" sz="1800" dirty="0">
              <a:solidFill>
                <a:schemeClr val="accent5">
                  <a:lumMod val="50000"/>
                </a:schemeClr>
              </a:solidFill>
            </a:endParaRPr>
          </a:p>
          <a:p>
            <a:pPr>
              <a:buFont typeface="Wingdings" panose="05000000000000000000" pitchFamily="2" charset="2"/>
              <a:buChar char="Ø"/>
            </a:pPr>
            <a:endParaRPr lang="fi-FI" sz="1800" dirty="0">
              <a:solidFill>
                <a:schemeClr val="accent5">
                  <a:lumMod val="50000"/>
                </a:schemeClr>
              </a:solidFill>
            </a:endParaRPr>
          </a:p>
          <a:p>
            <a:pPr marL="0" indent="0">
              <a:buNone/>
            </a:pPr>
            <a:endParaRPr lang="fi-FI" dirty="0"/>
          </a:p>
        </p:txBody>
      </p:sp>
      <p:pic>
        <p:nvPicPr>
          <p:cNvPr id="4" name="Kuv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97762" y="301336"/>
            <a:ext cx="1171143" cy="1171143"/>
          </a:xfrm>
          <a:prstGeom prst="rect">
            <a:avLst/>
          </a:prstGeom>
        </p:spPr>
      </p:pic>
    </p:spTree>
    <p:extLst>
      <p:ext uri="{BB962C8B-B14F-4D97-AF65-F5344CB8AC3E}">
        <p14:creationId xmlns:p14="http://schemas.microsoft.com/office/powerpoint/2010/main" val="2979508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53305" y="610742"/>
            <a:ext cx="10515600" cy="1325563"/>
          </a:xfrm>
        </p:spPr>
        <p:txBody>
          <a:bodyPr>
            <a:normAutofit/>
          </a:bodyPr>
          <a:lstStyle/>
          <a:p>
            <a:r>
              <a:rPr lang="fi-FI" dirty="0">
                <a:solidFill>
                  <a:schemeClr val="accent5">
                    <a:lumMod val="50000"/>
                  </a:schemeClr>
                </a:solidFill>
                <a:latin typeface="+mn-lt"/>
              </a:rPr>
              <a:t>Sisällysluettelo</a:t>
            </a:r>
          </a:p>
        </p:txBody>
      </p:sp>
      <p:sp>
        <p:nvSpPr>
          <p:cNvPr id="3" name="Sisällön paikkamerkki 2"/>
          <p:cNvSpPr>
            <a:spLocks noGrp="1"/>
          </p:cNvSpPr>
          <p:nvPr>
            <p:ph idx="1"/>
          </p:nvPr>
        </p:nvSpPr>
        <p:spPr>
          <a:xfrm>
            <a:off x="741971" y="1936305"/>
            <a:ext cx="10515600" cy="4620358"/>
          </a:xfrm>
        </p:spPr>
        <p:txBody>
          <a:bodyPr>
            <a:normAutofit/>
          </a:bodyPr>
          <a:lstStyle/>
          <a:p>
            <a:pPr marL="514350" indent="-514350">
              <a:buAutoNum type="arabicPeriod"/>
            </a:pPr>
            <a:r>
              <a:rPr lang="fi-FI" sz="2000" dirty="0">
                <a:solidFill>
                  <a:schemeClr val="accent5">
                    <a:lumMod val="50000"/>
                  </a:schemeClr>
                </a:solidFill>
              </a:rPr>
              <a:t>Yleisiä taloudenhoidon periaatteita</a:t>
            </a:r>
          </a:p>
          <a:p>
            <a:pPr marL="514350" indent="-514350">
              <a:buAutoNum type="arabicPeriod"/>
            </a:pPr>
            <a:r>
              <a:rPr lang="fi-FI" sz="2000" dirty="0">
                <a:solidFill>
                  <a:schemeClr val="accent5">
                    <a:lumMod val="50000"/>
                  </a:schemeClr>
                </a:solidFill>
              </a:rPr>
              <a:t>Joukkueen rahastonhoitajan työkalut</a:t>
            </a:r>
          </a:p>
          <a:p>
            <a:pPr marL="514350" indent="-514350">
              <a:buFont typeface="Arial" panose="020B0604020202020204" pitchFamily="34" charset="0"/>
              <a:buAutoNum type="arabicPeriod"/>
            </a:pPr>
            <a:r>
              <a:rPr lang="fi-FI" sz="2000" dirty="0">
                <a:solidFill>
                  <a:schemeClr val="accent5">
                    <a:lumMod val="50000"/>
                  </a:schemeClr>
                </a:solidFill>
              </a:rPr>
              <a:t>Maksutäsmäytys / tilitapahtumien tiliöinti </a:t>
            </a:r>
            <a:r>
              <a:rPr lang="fi-FI" sz="2000" dirty="0" err="1">
                <a:solidFill>
                  <a:schemeClr val="accent5">
                    <a:lumMod val="50000"/>
                  </a:schemeClr>
                </a:solidFill>
              </a:rPr>
              <a:t>Jalkkiksessa</a:t>
            </a:r>
            <a:endParaRPr lang="fi-FI" sz="2000" dirty="0">
              <a:solidFill>
                <a:schemeClr val="accent5">
                  <a:lumMod val="50000"/>
                </a:schemeClr>
              </a:solidFill>
            </a:endParaRPr>
          </a:p>
          <a:p>
            <a:pPr marL="514350" indent="-514350">
              <a:buAutoNum type="arabicPeriod"/>
            </a:pPr>
            <a:r>
              <a:rPr lang="fi-FI" sz="2000" dirty="0">
                <a:solidFill>
                  <a:schemeClr val="accent5">
                    <a:lumMod val="50000"/>
                  </a:schemeClr>
                </a:solidFill>
              </a:rPr>
              <a:t>Tilikausi, tositekansio ja tilinpäätös</a:t>
            </a:r>
          </a:p>
          <a:p>
            <a:pPr marL="514350" indent="-514350">
              <a:buFont typeface="Arial" panose="020B0604020202020204" pitchFamily="34" charset="0"/>
              <a:buAutoNum type="arabicPeriod"/>
            </a:pPr>
            <a:r>
              <a:rPr lang="fi-FI" sz="2000" dirty="0">
                <a:solidFill>
                  <a:schemeClr val="accent5">
                    <a:lumMod val="50000"/>
                  </a:schemeClr>
                </a:solidFill>
              </a:rPr>
              <a:t>Rahastonhoitajan kuukausirutiini / pelaajan </a:t>
            </a:r>
            <a:r>
              <a:rPr lang="fi-FI" sz="2000">
                <a:solidFill>
                  <a:schemeClr val="accent5">
                    <a:lumMod val="50000"/>
                  </a:schemeClr>
                </a:solidFill>
              </a:rPr>
              <a:t>maksuvelvoiteet</a:t>
            </a:r>
            <a:endParaRPr lang="fi-FI" sz="2000" dirty="0">
              <a:solidFill>
                <a:schemeClr val="accent5">
                  <a:lumMod val="50000"/>
                </a:schemeClr>
              </a:solidFill>
            </a:endParaRPr>
          </a:p>
          <a:p>
            <a:pPr marL="514350" indent="-514350">
              <a:buFont typeface="Arial" panose="020B0604020202020204" pitchFamily="34" charset="0"/>
              <a:buAutoNum type="arabicPeriod"/>
            </a:pPr>
            <a:r>
              <a:rPr lang="fi-FI" sz="2000" dirty="0">
                <a:solidFill>
                  <a:schemeClr val="accent5">
                    <a:lumMod val="50000"/>
                  </a:schemeClr>
                </a:solidFill>
              </a:rPr>
              <a:t>Palkat, palkkiot, kulukorvaukset ja valmentajasopimukset</a:t>
            </a:r>
          </a:p>
          <a:p>
            <a:pPr marL="514350" indent="-514350">
              <a:buAutoNum type="arabicPeriod"/>
            </a:pPr>
            <a:r>
              <a:rPr lang="fi-FI" sz="2000" dirty="0">
                <a:solidFill>
                  <a:schemeClr val="accent5">
                    <a:lumMod val="50000"/>
                  </a:schemeClr>
                </a:solidFill>
              </a:rPr>
              <a:t>Joukkueen vuosibudjetti</a:t>
            </a:r>
          </a:p>
          <a:p>
            <a:pPr marL="514350" indent="-514350">
              <a:buAutoNum type="arabicPeriod"/>
            </a:pPr>
            <a:r>
              <a:rPr lang="fi-FI" sz="2000" dirty="0">
                <a:solidFill>
                  <a:schemeClr val="accent5">
                    <a:lumMod val="50000"/>
                  </a:schemeClr>
                </a:solidFill>
              </a:rPr>
              <a:t>Talkootyö joukkueessa ja Verohallinnon ohje koskien talkootyötä</a:t>
            </a:r>
          </a:p>
          <a:p>
            <a:pPr marL="514350" indent="-514350">
              <a:buAutoNum type="arabicPeriod"/>
            </a:pPr>
            <a:r>
              <a:rPr lang="fi-FI" sz="2000" dirty="0">
                <a:solidFill>
                  <a:schemeClr val="accent5">
                    <a:lumMod val="50000"/>
                  </a:schemeClr>
                </a:solidFill>
              </a:rPr>
              <a:t>Toimihenkilöiden lasten maksut</a:t>
            </a:r>
          </a:p>
          <a:p>
            <a:pPr marL="514350" indent="-514350">
              <a:buAutoNum type="arabicPeriod"/>
            </a:pPr>
            <a:r>
              <a:rPr lang="fi-FI" sz="2000" dirty="0">
                <a:solidFill>
                  <a:schemeClr val="accent5">
                    <a:lumMod val="50000"/>
                  </a:schemeClr>
                </a:solidFill>
              </a:rPr>
              <a:t>Uusi joukkue/Rahastonhoitajan vaihtuminen</a:t>
            </a:r>
          </a:p>
          <a:p>
            <a:pPr marL="514350" indent="-514350">
              <a:buAutoNum type="arabicPeriod"/>
            </a:pPr>
            <a:r>
              <a:rPr lang="fi-FI" sz="2000" dirty="0">
                <a:solidFill>
                  <a:schemeClr val="accent5">
                    <a:lumMod val="50000"/>
                  </a:schemeClr>
                </a:solidFill>
              </a:rPr>
              <a:t>Miten toimitaan kun joukkueen toiminta loppuu?</a:t>
            </a:r>
          </a:p>
          <a:p>
            <a:pPr marL="514350" indent="-514350">
              <a:buAutoNum type="arabicPeriod"/>
            </a:pPr>
            <a:endParaRPr lang="fi-FI" sz="2000" dirty="0">
              <a:solidFill>
                <a:schemeClr val="accent5">
                  <a:lumMod val="50000"/>
                </a:schemeClr>
              </a:solidFill>
            </a:endParaRPr>
          </a:p>
        </p:txBody>
      </p:sp>
      <p:pic>
        <p:nvPicPr>
          <p:cNvPr id="4" name="Kuv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97762" y="301336"/>
            <a:ext cx="1171143" cy="1171143"/>
          </a:xfrm>
          <a:prstGeom prst="rect">
            <a:avLst/>
          </a:prstGeom>
        </p:spPr>
      </p:pic>
    </p:spTree>
    <p:extLst>
      <p:ext uri="{BB962C8B-B14F-4D97-AF65-F5344CB8AC3E}">
        <p14:creationId xmlns:p14="http://schemas.microsoft.com/office/powerpoint/2010/main" val="1007968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solidFill>
                  <a:schemeClr val="accent5">
                    <a:lumMod val="50000"/>
                  </a:schemeClr>
                </a:solidFill>
                <a:latin typeface="+mn-lt"/>
              </a:rPr>
              <a:t>1. Yleisiä taloudenhoidon periaatteita</a:t>
            </a:r>
          </a:p>
        </p:txBody>
      </p:sp>
      <p:sp>
        <p:nvSpPr>
          <p:cNvPr id="5" name="Sisällön paikkamerkki 4"/>
          <p:cNvSpPr>
            <a:spLocks noGrp="1"/>
          </p:cNvSpPr>
          <p:nvPr>
            <p:ph idx="1"/>
          </p:nvPr>
        </p:nvSpPr>
        <p:spPr>
          <a:xfrm>
            <a:off x="838200" y="1825625"/>
            <a:ext cx="10515600" cy="4606348"/>
          </a:xfrm>
        </p:spPr>
        <p:txBody>
          <a:bodyPr>
            <a:normAutofit/>
          </a:bodyPr>
          <a:lstStyle/>
          <a:p>
            <a:pPr marL="0" indent="0">
              <a:buNone/>
            </a:pPr>
            <a:r>
              <a:rPr lang="fi-FI" sz="1800" dirty="0">
                <a:solidFill>
                  <a:schemeClr val="accent5">
                    <a:lumMod val="50000"/>
                  </a:schemeClr>
                </a:solidFill>
              </a:rPr>
              <a:t>Yhdistyksen ja sen jaostojen/joukkueiden taloushallinnosta päättää johtokunta. Joukkueen seuran nimissä keräämät varat ovat seuran varoja, joiden käytössä on noudatettava Itä-Hakkilan Kilvan johtokunnan päätöksiä.</a:t>
            </a:r>
          </a:p>
          <a:p>
            <a:pPr marL="0" indent="0">
              <a:buNone/>
            </a:pPr>
            <a:endParaRPr lang="fi-FI" sz="1800" dirty="0">
              <a:solidFill>
                <a:schemeClr val="accent5">
                  <a:lumMod val="50000"/>
                </a:schemeClr>
              </a:solidFill>
            </a:endParaRPr>
          </a:p>
          <a:p>
            <a:pPr marL="0" indent="0">
              <a:buNone/>
            </a:pPr>
            <a:r>
              <a:rPr lang="fi-FI" sz="1800" dirty="0">
                <a:solidFill>
                  <a:schemeClr val="accent5">
                    <a:lumMod val="50000"/>
                  </a:schemeClr>
                </a:solidFill>
              </a:rPr>
              <a:t>Joukkueiden käyttämät pankkitilit ovat seuran tilejä, joiden avaamisesta päättää seuran johtokunta. Mitään henkilökohtaisia tilejä ei saa käyttää joukkueen rahaliikenteen hoidossa.</a:t>
            </a:r>
          </a:p>
          <a:p>
            <a:pPr marL="0" indent="0">
              <a:buNone/>
            </a:pPr>
            <a:endParaRPr lang="fi-FI" sz="1800" dirty="0">
              <a:solidFill>
                <a:schemeClr val="accent5">
                  <a:lumMod val="50000"/>
                </a:schemeClr>
              </a:solidFill>
            </a:endParaRPr>
          </a:p>
          <a:p>
            <a:pPr marL="0" indent="0">
              <a:buNone/>
            </a:pPr>
            <a:r>
              <a:rPr lang="fi-FI" sz="1800" dirty="0">
                <a:solidFill>
                  <a:schemeClr val="accent5">
                    <a:lumMod val="50000"/>
                  </a:schemeClr>
                </a:solidFill>
              </a:rPr>
              <a:t>Seuran johtokunta myöntää hakemuksesta (sähköposti jossa on rahastonhoitajan nimi, osoite, puhelinnumero ja sosiaaliturvatunnus) joukkueen rahastonhoitajalle oikeuden joukkueen pankkitilin käyttöön sekä verkkopankkiin ja ilmoittaa asiasta pankkiin. Kun pankki on hyväksynyt uuden rahastonhoitajan ja antanut käyttäjätunnukset, rahastonhoitaja saa ohjeet kirjautumisesta pankkitiliin ja verkkopankin käyttöön.</a:t>
            </a:r>
          </a:p>
          <a:p>
            <a:pPr marL="0" indent="0">
              <a:buNone/>
            </a:pPr>
            <a:endParaRPr lang="fi-FI" sz="1800" dirty="0">
              <a:solidFill>
                <a:schemeClr val="accent5">
                  <a:lumMod val="50000"/>
                </a:schemeClr>
              </a:solidFill>
            </a:endParaRPr>
          </a:p>
          <a:p>
            <a:pPr marL="0" indent="0">
              <a:buNone/>
            </a:pPr>
            <a:r>
              <a:rPr lang="fi-FI" sz="1800" dirty="0">
                <a:solidFill>
                  <a:schemeClr val="accent5">
                    <a:lumMod val="50000"/>
                  </a:schemeClr>
                </a:solidFill>
              </a:rPr>
              <a:t>Jokaisella joukkueella tulee olla 2 rahastonhoitajaa. Työnjaosta voivat </a:t>
            </a:r>
            <a:r>
              <a:rPr lang="fi-FI" sz="1800" dirty="0" err="1">
                <a:solidFill>
                  <a:schemeClr val="accent5">
                    <a:lumMod val="50000"/>
                  </a:schemeClr>
                </a:solidFill>
              </a:rPr>
              <a:t>rahurit</a:t>
            </a:r>
            <a:r>
              <a:rPr lang="fi-FI" sz="1800" dirty="0">
                <a:solidFill>
                  <a:schemeClr val="accent5">
                    <a:lumMod val="50000"/>
                  </a:schemeClr>
                </a:solidFill>
              </a:rPr>
              <a:t> keskenään sopia, molempien tulee kuitenkin osata </a:t>
            </a:r>
            <a:r>
              <a:rPr lang="fi-FI" sz="1800" dirty="0" err="1">
                <a:solidFill>
                  <a:schemeClr val="accent5">
                    <a:lumMod val="50000"/>
                  </a:schemeClr>
                </a:solidFill>
              </a:rPr>
              <a:t>jalkkiksen</a:t>
            </a:r>
            <a:r>
              <a:rPr lang="fi-FI" sz="1800" dirty="0">
                <a:solidFill>
                  <a:schemeClr val="accent5">
                    <a:lumMod val="50000"/>
                  </a:schemeClr>
                </a:solidFill>
              </a:rPr>
              <a:t> ja pankin käyttö. Tämän lisäksi joukkueenjohtajan on hyvä tarkistaa ja hyväksyä tulleet laskut, ennen kuin rahastonhoitajat maksavat laskuja.</a:t>
            </a:r>
          </a:p>
        </p:txBody>
      </p:sp>
      <p:pic>
        <p:nvPicPr>
          <p:cNvPr id="6" name="Kuva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97762" y="301336"/>
            <a:ext cx="1171143" cy="1171143"/>
          </a:xfrm>
          <a:prstGeom prst="rect">
            <a:avLst/>
          </a:prstGeom>
        </p:spPr>
      </p:pic>
    </p:spTree>
    <p:extLst>
      <p:ext uri="{BB962C8B-B14F-4D97-AF65-F5344CB8AC3E}">
        <p14:creationId xmlns:p14="http://schemas.microsoft.com/office/powerpoint/2010/main" val="1411391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73156" y="224125"/>
            <a:ext cx="10515600" cy="1325563"/>
          </a:xfrm>
        </p:spPr>
        <p:txBody>
          <a:bodyPr/>
          <a:lstStyle/>
          <a:p>
            <a:r>
              <a:rPr lang="fi-FI" dirty="0">
                <a:solidFill>
                  <a:schemeClr val="accent5">
                    <a:lumMod val="50000"/>
                  </a:schemeClr>
                </a:solidFill>
                <a:latin typeface="+mn-lt"/>
              </a:rPr>
              <a:t>2. Joukkueen rahastonhoitajan työkalut</a:t>
            </a:r>
          </a:p>
        </p:txBody>
      </p:sp>
      <p:sp>
        <p:nvSpPr>
          <p:cNvPr id="3" name="Sisällön paikkamerkki 2"/>
          <p:cNvSpPr>
            <a:spLocks noGrp="1"/>
          </p:cNvSpPr>
          <p:nvPr>
            <p:ph idx="1"/>
          </p:nvPr>
        </p:nvSpPr>
        <p:spPr>
          <a:xfrm>
            <a:off x="573156" y="1549688"/>
            <a:ext cx="10515600" cy="5364738"/>
          </a:xfrm>
        </p:spPr>
        <p:txBody>
          <a:bodyPr>
            <a:normAutofit fontScale="85000" lnSpcReduction="20000"/>
          </a:bodyPr>
          <a:lstStyle/>
          <a:p>
            <a:r>
              <a:rPr lang="fi-FI" sz="2100" b="1" dirty="0">
                <a:solidFill>
                  <a:schemeClr val="accent5">
                    <a:lumMod val="50000"/>
                  </a:schemeClr>
                </a:solidFill>
              </a:rPr>
              <a:t>Budjettipohja löytyy seuran sivuilta </a:t>
            </a:r>
            <a:r>
              <a:rPr lang="fi-FI" sz="2100" dirty="0">
                <a:solidFill>
                  <a:schemeClr val="accent5">
                    <a:lumMod val="50000"/>
                  </a:schemeClr>
                </a:solidFill>
                <a:hlinkClick r:id="rId2"/>
              </a:rPr>
              <a:t>https://ita-hakkilankilpa.fi/ohjeet-joukkueille/</a:t>
            </a:r>
            <a:endParaRPr lang="fi-FI" sz="2100" dirty="0">
              <a:solidFill>
                <a:schemeClr val="accent5">
                  <a:lumMod val="50000"/>
                </a:schemeClr>
              </a:solidFill>
            </a:endParaRPr>
          </a:p>
          <a:p>
            <a:r>
              <a:rPr lang="fi-FI" sz="2100" dirty="0">
                <a:solidFill>
                  <a:schemeClr val="accent5">
                    <a:lumMod val="50000"/>
                  </a:schemeClr>
                </a:solidFill>
              </a:rPr>
              <a:t>Joukkueen budjetti eli talousarvio laaditaan kalenterivuodeksi kerrallaan ja tuleva vuosibudjetti toimitetaan seuralle marras-joulukuussa. Tämän mukaan määräytyvät pelaajien joukkuemaksut (esim. kuukausimaksu).</a:t>
            </a:r>
          </a:p>
          <a:p>
            <a:pPr marL="0" indent="0">
              <a:buNone/>
            </a:pPr>
            <a:endParaRPr lang="fi-FI" sz="2100" dirty="0">
              <a:solidFill>
                <a:schemeClr val="accent5">
                  <a:lumMod val="50000"/>
                </a:schemeClr>
              </a:solidFill>
            </a:endParaRPr>
          </a:p>
          <a:p>
            <a:r>
              <a:rPr lang="fi-FI" sz="2100" b="1" dirty="0">
                <a:solidFill>
                  <a:schemeClr val="accent5">
                    <a:lumMod val="50000"/>
                  </a:schemeClr>
                </a:solidFill>
              </a:rPr>
              <a:t>Verkkopankki</a:t>
            </a:r>
          </a:p>
          <a:p>
            <a:pPr>
              <a:buFont typeface="Wingdings" panose="05000000000000000000" pitchFamily="2" charset="2"/>
              <a:buChar char="Ø"/>
            </a:pPr>
            <a:r>
              <a:rPr lang="fi-FI" sz="2100" dirty="0">
                <a:solidFill>
                  <a:schemeClr val="accent5">
                    <a:lumMod val="50000"/>
                  </a:schemeClr>
                </a:solidFill>
              </a:rPr>
              <a:t>kaikki maksut ja laskut maksetaan verkkopankissa</a:t>
            </a:r>
          </a:p>
          <a:p>
            <a:pPr>
              <a:buFont typeface="Wingdings" panose="05000000000000000000" pitchFamily="2" charset="2"/>
              <a:buChar char="Ø"/>
            </a:pPr>
            <a:r>
              <a:rPr lang="fi-FI" sz="2100" dirty="0">
                <a:solidFill>
                  <a:schemeClr val="accent5">
                    <a:lumMod val="50000"/>
                  </a:schemeClr>
                </a:solidFill>
              </a:rPr>
              <a:t>Verkkopankista noudetaan kuukauden alussa edellisen kuukauden konekielinen tiliote (tietue), joka ladataan </a:t>
            </a:r>
            <a:r>
              <a:rPr lang="fi-FI" sz="2100" dirty="0" err="1">
                <a:solidFill>
                  <a:schemeClr val="accent5">
                    <a:lumMod val="50000"/>
                  </a:schemeClr>
                </a:solidFill>
              </a:rPr>
              <a:t>Jalkkikseen</a:t>
            </a:r>
            <a:r>
              <a:rPr lang="fi-FI" sz="2100" dirty="0">
                <a:solidFill>
                  <a:schemeClr val="accent5">
                    <a:lumMod val="50000"/>
                  </a:schemeClr>
                </a:solidFill>
              </a:rPr>
              <a:t>. Tiedostomuoto oltava NDA</a:t>
            </a:r>
          </a:p>
          <a:p>
            <a:pPr marL="0" indent="0">
              <a:buNone/>
            </a:pPr>
            <a:endParaRPr lang="fi-FI" sz="2100" dirty="0">
              <a:solidFill>
                <a:schemeClr val="accent5">
                  <a:lumMod val="50000"/>
                </a:schemeClr>
              </a:solidFill>
            </a:endParaRPr>
          </a:p>
          <a:p>
            <a:r>
              <a:rPr lang="fi-FI" sz="2100" b="1" dirty="0" err="1">
                <a:solidFill>
                  <a:schemeClr val="accent5">
                    <a:lumMod val="50000"/>
                  </a:schemeClr>
                </a:solidFill>
              </a:rPr>
              <a:t>Jalkkis</a:t>
            </a:r>
            <a:r>
              <a:rPr lang="fi-FI" sz="2100" b="1" dirty="0">
                <a:solidFill>
                  <a:schemeClr val="accent5">
                    <a:lumMod val="50000"/>
                  </a:schemeClr>
                </a:solidFill>
              </a:rPr>
              <a:t> eli järjestelmä jossa joukkueen hallintoa pyöritetään</a:t>
            </a:r>
          </a:p>
          <a:p>
            <a:pPr>
              <a:buFont typeface="Wingdings" panose="05000000000000000000" pitchFamily="2" charset="2"/>
              <a:buChar char="Ø"/>
            </a:pPr>
            <a:r>
              <a:rPr lang="fi-FI" sz="2100" dirty="0">
                <a:solidFill>
                  <a:schemeClr val="accent5">
                    <a:lumMod val="50000"/>
                  </a:schemeClr>
                </a:solidFill>
              </a:rPr>
              <a:t>Joukkueen pelaajilta kerättävät maksut luodaan ja maksuseuranta hoidetaan </a:t>
            </a:r>
            <a:r>
              <a:rPr lang="fi-FI" sz="2100" dirty="0" err="1">
                <a:solidFill>
                  <a:schemeClr val="accent5">
                    <a:lumMod val="50000"/>
                  </a:schemeClr>
                </a:solidFill>
              </a:rPr>
              <a:t>Jalkkiksessa</a:t>
            </a:r>
            <a:endParaRPr lang="fi-FI" sz="2100" dirty="0">
              <a:solidFill>
                <a:schemeClr val="accent5">
                  <a:lumMod val="50000"/>
                </a:schemeClr>
              </a:solidFill>
            </a:endParaRPr>
          </a:p>
          <a:p>
            <a:pPr>
              <a:buFont typeface="Wingdings" panose="05000000000000000000" pitchFamily="2" charset="2"/>
              <a:buChar char="Ø"/>
            </a:pPr>
            <a:r>
              <a:rPr lang="fi-FI" sz="2100" dirty="0">
                <a:solidFill>
                  <a:schemeClr val="accent5">
                    <a:lumMod val="50000"/>
                  </a:schemeClr>
                </a:solidFill>
              </a:rPr>
              <a:t>Toistuvat maksut kuten pelaajan kk-maksut tehdään säännöllisesti kerran kuussa. Älä valitse eräpäiväksi kuun viimeistä päivää, sillä eräpäivänä maksettu suoritus voi tulla tilille vasta seuraavana päivänä ja näkyy vasta seuraavan kuukauden tiliotteessa</a:t>
            </a:r>
          </a:p>
          <a:p>
            <a:pPr>
              <a:buFont typeface="Wingdings" panose="05000000000000000000" pitchFamily="2" charset="2"/>
              <a:buChar char="Ø"/>
            </a:pPr>
            <a:r>
              <a:rPr lang="fi-FI" sz="2100" dirty="0">
                <a:solidFill>
                  <a:schemeClr val="accent5">
                    <a:lumMod val="50000"/>
                  </a:schemeClr>
                </a:solidFill>
              </a:rPr>
              <a:t>Joukkueen ulkopuolisilta tahoilta laskutettavista tuloista, esim. sponsoritulot, tehdään lasku </a:t>
            </a:r>
            <a:r>
              <a:rPr lang="fi-FI" sz="2100" dirty="0" err="1">
                <a:solidFill>
                  <a:schemeClr val="accent5">
                    <a:lumMod val="50000"/>
                  </a:schemeClr>
                </a:solidFill>
              </a:rPr>
              <a:t>Jalkkiksessa</a:t>
            </a:r>
            <a:endParaRPr lang="fi-FI" sz="2100" dirty="0">
              <a:solidFill>
                <a:schemeClr val="accent5">
                  <a:lumMod val="50000"/>
                </a:schemeClr>
              </a:solidFill>
            </a:endParaRPr>
          </a:p>
          <a:p>
            <a:pPr>
              <a:buFont typeface="Wingdings" panose="05000000000000000000" pitchFamily="2" charset="2"/>
              <a:buChar char="Ø"/>
            </a:pPr>
            <a:r>
              <a:rPr lang="fi-FI" sz="2100" dirty="0">
                <a:solidFill>
                  <a:schemeClr val="accent5">
                    <a:lumMod val="50000"/>
                  </a:schemeClr>
                </a:solidFill>
              </a:rPr>
              <a:t>Maksut ja maksumuistutukset lähetetään maksajille sähköpostilla, alaikäisillä pelaajilla oltava huoltajan tiedot (sähköpostiosoite) järjestelmässä</a:t>
            </a:r>
          </a:p>
          <a:p>
            <a:pPr>
              <a:buFont typeface="Wingdings" panose="05000000000000000000" pitchFamily="2" charset="2"/>
              <a:buChar char="Ø"/>
            </a:pPr>
            <a:r>
              <a:rPr lang="fi-FI" sz="2100" dirty="0">
                <a:solidFill>
                  <a:schemeClr val="accent5">
                    <a:lumMod val="50000"/>
                  </a:schemeClr>
                </a:solidFill>
              </a:rPr>
              <a:t>Konekielinen tiliote ladataan kuukausittain </a:t>
            </a:r>
            <a:r>
              <a:rPr lang="fi-FI" sz="2100" dirty="0" err="1">
                <a:solidFill>
                  <a:schemeClr val="accent5">
                    <a:lumMod val="50000"/>
                  </a:schemeClr>
                </a:solidFill>
              </a:rPr>
              <a:t>Jalkkikseen</a:t>
            </a:r>
            <a:r>
              <a:rPr lang="fi-FI" sz="2100" dirty="0">
                <a:solidFill>
                  <a:schemeClr val="accent5">
                    <a:lumMod val="50000"/>
                  </a:schemeClr>
                </a:solidFill>
              </a:rPr>
              <a:t>, jolloin pankkitilin panot </a:t>
            </a:r>
            <a:r>
              <a:rPr lang="fi-FI" sz="2100" dirty="0" err="1">
                <a:solidFill>
                  <a:schemeClr val="accent5">
                    <a:lumMod val="50000"/>
                  </a:schemeClr>
                </a:solidFill>
              </a:rPr>
              <a:t>täsmäytyvät</a:t>
            </a:r>
            <a:r>
              <a:rPr lang="fi-FI" sz="2100" dirty="0">
                <a:solidFill>
                  <a:schemeClr val="accent5">
                    <a:lumMod val="50000"/>
                  </a:schemeClr>
                </a:solidFill>
              </a:rPr>
              <a:t> maksuihin ja kuittaavat ne suoritetuksi</a:t>
            </a:r>
          </a:p>
          <a:p>
            <a:pPr marL="0" indent="0">
              <a:buNone/>
            </a:pPr>
            <a:endParaRPr lang="fi-FI" sz="1800" dirty="0">
              <a:solidFill>
                <a:schemeClr val="accent5">
                  <a:lumMod val="50000"/>
                </a:schemeClr>
              </a:solidFill>
            </a:endParaRPr>
          </a:p>
          <a:p>
            <a:pPr>
              <a:buFont typeface="Wingdings" panose="05000000000000000000" pitchFamily="2" charset="2"/>
              <a:buChar char="Ø"/>
            </a:pPr>
            <a:endParaRPr lang="fi-FI" sz="1800" dirty="0">
              <a:solidFill>
                <a:schemeClr val="accent5">
                  <a:lumMod val="50000"/>
                </a:schemeClr>
              </a:solidFill>
            </a:endParaRPr>
          </a:p>
          <a:p>
            <a:pPr>
              <a:buFont typeface="Wingdings" panose="05000000000000000000" pitchFamily="2" charset="2"/>
              <a:buChar char="Ø"/>
            </a:pPr>
            <a:endParaRPr lang="fi-FI" sz="1800" dirty="0">
              <a:solidFill>
                <a:schemeClr val="accent5">
                  <a:lumMod val="50000"/>
                </a:schemeClr>
              </a:solidFill>
            </a:endParaRPr>
          </a:p>
          <a:p>
            <a:pPr marL="0" indent="0">
              <a:buNone/>
            </a:pPr>
            <a:endParaRPr lang="fi-FI" sz="1800" dirty="0">
              <a:solidFill>
                <a:schemeClr val="accent5">
                  <a:lumMod val="50000"/>
                </a:schemeClr>
              </a:solidFill>
            </a:endParaRPr>
          </a:p>
          <a:p>
            <a:pPr marL="0" indent="0">
              <a:buNone/>
            </a:pPr>
            <a:endParaRPr lang="fi-FI" sz="1800" dirty="0">
              <a:solidFill>
                <a:schemeClr val="accent5">
                  <a:lumMod val="50000"/>
                </a:schemeClr>
              </a:solidFill>
            </a:endParaRPr>
          </a:p>
          <a:p>
            <a:pPr>
              <a:buFont typeface="Wingdings" panose="05000000000000000000" pitchFamily="2" charset="2"/>
              <a:buChar char="Ø"/>
            </a:pPr>
            <a:endParaRPr lang="fi-FI" sz="2000" dirty="0">
              <a:solidFill>
                <a:schemeClr val="accent5">
                  <a:lumMod val="50000"/>
                </a:schemeClr>
              </a:solidFill>
            </a:endParaRPr>
          </a:p>
          <a:p>
            <a:pPr>
              <a:buFont typeface="Wingdings" panose="05000000000000000000" pitchFamily="2" charset="2"/>
              <a:buChar char="Ø"/>
            </a:pPr>
            <a:endParaRPr lang="fi-FI" sz="2000" dirty="0">
              <a:solidFill>
                <a:schemeClr val="accent5">
                  <a:lumMod val="50000"/>
                </a:schemeClr>
              </a:solidFill>
            </a:endParaRPr>
          </a:p>
          <a:p>
            <a:pPr marL="0" indent="0">
              <a:buNone/>
            </a:pPr>
            <a:endParaRPr lang="fi-FI" sz="2000" dirty="0">
              <a:solidFill>
                <a:schemeClr val="accent5">
                  <a:lumMod val="50000"/>
                </a:schemeClr>
              </a:solidFill>
            </a:endParaRPr>
          </a:p>
        </p:txBody>
      </p:sp>
      <p:pic>
        <p:nvPicPr>
          <p:cNvPr id="4" name="Kuva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97762" y="301336"/>
            <a:ext cx="1171143" cy="1171143"/>
          </a:xfrm>
          <a:prstGeom prst="rect">
            <a:avLst/>
          </a:prstGeom>
        </p:spPr>
      </p:pic>
    </p:spTree>
    <p:extLst>
      <p:ext uri="{BB962C8B-B14F-4D97-AF65-F5344CB8AC3E}">
        <p14:creationId xmlns:p14="http://schemas.microsoft.com/office/powerpoint/2010/main" val="2033583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isällön paikkamerkki 2"/>
          <p:cNvSpPr>
            <a:spLocks noGrp="1"/>
          </p:cNvSpPr>
          <p:nvPr>
            <p:ph idx="1"/>
          </p:nvPr>
        </p:nvSpPr>
        <p:spPr>
          <a:xfrm>
            <a:off x="853305" y="2106731"/>
            <a:ext cx="10515600" cy="4351338"/>
          </a:xfrm>
        </p:spPr>
        <p:txBody>
          <a:bodyPr>
            <a:normAutofit/>
          </a:bodyPr>
          <a:lstStyle/>
          <a:p>
            <a:pPr>
              <a:buFont typeface="Wingdings" panose="05000000000000000000" pitchFamily="2" charset="2"/>
              <a:buChar char="Ø"/>
            </a:pPr>
            <a:r>
              <a:rPr lang="fi-FI" sz="1800" dirty="0">
                <a:solidFill>
                  <a:schemeClr val="accent5">
                    <a:lumMod val="50000"/>
                  </a:schemeClr>
                </a:solidFill>
              </a:rPr>
              <a:t>Tiliotteelta </a:t>
            </a:r>
            <a:r>
              <a:rPr lang="fi-FI" sz="1800" dirty="0" err="1">
                <a:solidFill>
                  <a:schemeClr val="accent5">
                    <a:lumMod val="50000"/>
                  </a:schemeClr>
                </a:solidFill>
              </a:rPr>
              <a:t>Jalkkikseen</a:t>
            </a:r>
            <a:r>
              <a:rPr lang="fi-FI" sz="1800" dirty="0">
                <a:solidFill>
                  <a:schemeClr val="accent5">
                    <a:lumMod val="50000"/>
                  </a:schemeClr>
                </a:solidFill>
              </a:rPr>
              <a:t> ladatut panot </a:t>
            </a:r>
            <a:r>
              <a:rPr lang="fi-FI" sz="1800" dirty="0" err="1">
                <a:solidFill>
                  <a:schemeClr val="accent5">
                    <a:lumMod val="50000"/>
                  </a:schemeClr>
                </a:solidFill>
              </a:rPr>
              <a:t>täsmäytyvät</a:t>
            </a:r>
            <a:r>
              <a:rPr lang="fi-FI" sz="1800" dirty="0">
                <a:solidFill>
                  <a:schemeClr val="accent5">
                    <a:lumMod val="50000"/>
                  </a:schemeClr>
                </a:solidFill>
              </a:rPr>
              <a:t> maksuihin viitenumeron perusteella =&gt; viitenumeroa on aina käytettävä!</a:t>
            </a:r>
          </a:p>
          <a:p>
            <a:pPr>
              <a:buFont typeface="Wingdings" panose="05000000000000000000" pitchFamily="2" charset="2"/>
              <a:buChar char="Ø"/>
            </a:pPr>
            <a:r>
              <a:rPr lang="fi-FI" sz="1800" dirty="0">
                <a:solidFill>
                  <a:schemeClr val="accent5">
                    <a:lumMod val="50000"/>
                  </a:schemeClr>
                </a:solidFill>
              </a:rPr>
              <a:t>Jos panosta puuttuu viitenumero tai se on väärä, on pano erikseen kohdistettava oikeaan maksuun, maksun kuittaamiseksi. Avaa tällöin tiliöinti, selaa ja valitse haluttu maksu ja tee liitos -&gt; Tilitapahtuma tiliöity ja liitetty maksuun</a:t>
            </a:r>
          </a:p>
          <a:p>
            <a:pPr>
              <a:buFont typeface="Wingdings" panose="05000000000000000000" pitchFamily="2" charset="2"/>
              <a:buChar char="Ø"/>
            </a:pPr>
            <a:r>
              <a:rPr lang="fi-FI" sz="1800" dirty="0">
                <a:solidFill>
                  <a:schemeClr val="accent5">
                    <a:lumMod val="50000"/>
                  </a:schemeClr>
                </a:solidFill>
              </a:rPr>
              <a:t>Otot ja panot, joihin ei liity </a:t>
            </a:r>
            <a:r>
              <a:rPr lang="fi-FI" sz="1800" dirty="0" err="1">
                <a:solidFill>
                  <a:schemeClr val="accent5">
                    <a:lumMod val="50000"/>
                  </a:schemeClr>
                </a:solidFill>
              </a:rPr>
              <a:t>Jalkkiksessa</a:t>
            </a:r>
            <a:r>
              <a:rPr lang="fi-FI" sz="1800" dirty="0">
                <a:solidFill>
                  <a:schemeClr val="accent5">
                    <a:lumMod val="50000"/>
                  </a:schemeClr>
                </a:solidFill>
              </a:rPr>
              <a:t> olevaa maksua, tiliöidään suoraan kirjanpitotilille</a:t>
            </a:r>
          </a:p>
          <a:p>
            <a:pPr>
              <a:buFont typeface="Wingdings" panose="05000000000000000000" pitchFamily="2" charset="2"/>
              <a:buChar char="Ø"/>
            </a:pPr>
            <a:r>
              <a:rPr lang="fi-FI" sz="1800" dirty="0">
                <a:solidFill>
                  <a:schemeClr val="accent5">
                    <a:lumMod val="50000"/>
                  </a:schemeClr>
                </a:solidFill>
              </a:rPr>
              <a:t>HUOM: älä tiliöi kirjanpitotilille panoa, jonka pitäisi kuitata jokin maksu</a:t>
            </a:r>
          </a:p>
          <a:p>
            <a:pPr>
              <a:buFont typeface="Wingdings" panose="05000000000000000000" pitchFamily="2" charset="2"/>
              <a:buChar char="Ø"/>
            </a:pPr>
            <a:r>
              <a:rPr lang="fi-FI" sz="1800" dirty="0">
                <a:solidFill>
                  <a:schemeClr val="accent5">
                    <a:lumMod val="50000"/>
                  </a:schemeClr>
                </a:solidFill>
              </a:rPr>
              <a:t>Seuran joukkueelle tekemän laskun maksamiseen liittyvät otot tiliöidään aina sisäisille kirjanpitotileille, ne alkavat aina merkillä (S)</a:t>
            </a:r>
          </a:p>
          <a:p>
            <a:pPr>
              <a:buFont typeface="Wingdings" panose="05000000000000000000" pitchFamily="2" charset="2"/>
              <a:buChar char="Ø"/>
            </a:pPr>
            <a:r>
              <a:rPr lang="fi-FI" sz="1800" dirty="0">
                <a:solidFill>
                  <a:schemeClr val="accent5">
                    <a:lumMod val="50000"/>
                  </a:schemeClr>
                </a:solidFill>
              </a:rPr>
              <a:t>Tilille virheellisesti maksettu pano tiliöidään virheeksi. Kun summa palautetaan, kirjataan otto vastaavasti korjaukseksi. Virhe ja korjaus kumoavat siis toisensa</a:t>
            </a:r>
          </a:p>
          <a:p>
            <a:pPr>
              <a:buFont typeface="Wingdings" panose="05000000000000000000" pitchFamily="2" charset="2"/>
              <a:buChar char="Ø"/>
            </a:pPr>
            <a:r>
              <a:rPr lang="fi-FI" sz="1800" dirty="0">
                <a:solidFill>
                  <a:schemeClr val="accent5">
                    <a:lumMod val="50000"/>
                  </a:schemeClr>
                </a:solidFill>
              </a:rPr>
              <a:t>Tarkemmat ohjeet </a:t>
            </a:r>
            <a:r>
              <a:rPr lang="fi-FI" sz="1800" dirty="0" err="1">
                <a:solidFill>
                  <a:schemeClr val="accent5">
                    <a:lumMod val="50000"/>
                  </a:schemeClr>
                </a:solidFill>
              </a:rPr>
              <a:t>Jalkkiksen</a:t>
            </a:r>
            <a:r>
              <a:rPr lang="fi-FI" sz="1800" dirty="0">
                <a:solidFill>
                  <a:schemeClr val="accent5">
                    <a:lumMod val="50000"/>
                  </a:schemeClr>
                </a:solidFill>
              </a:rPr>
              <a:t> osalta löytyvät </a:t>
            </a:r>
            <a:r>
              <a:rPr lang="fi-FI" sz="1800" dirty="0" err="1">
                <a:solidFill>
                  <a:schemeClr val="accent5">
                    <a:lumMod val="50000"/>
                  </a:schemeClr>
                </a:solidFill>
              </a:rPr>
              <a:t>Jalkkiksesta</a:t>
            </a:r>
            <a:r>
              <a:rPr lang="fi-FI" sz="1800" dirty="0">
                <a:solidFill>
                  <a:schemeClr val="accent5">
                    <a:lumMod val="50000"/>
                  </a:schemeClr>
                </a:solidFill>
              </a:rPr>
              <a:t> sivulta Palvelun sivut -&gt; Ohjeita käyttäjille</a:t>
            </a:r>
          </a:p>
          <a:p>
            <a:pPr>
              <a:buFont typeface="Wingdings" panose="05000000000000000000" pitchFamily="2" charset="2"/>
              <a:buChar char="Ø"/>
            </a:pPr>
            <a:endParaRPr lang="fi-FI" sz="1800" dirty="0">
              <a:solidFill>
                <a:schemeClr val="accent5">
                  <a:lumMod val="50000"/>
                </a:schemeClr>
              </a:solidFill>
            </a:endParaRPr>
          </a:p>
        </p:txBody>
      </p:sp>
      <p:pic>
        <p:nvPicPr>
          <p:cNvPr id="5" name="Kuva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97762" y="301336"/>
            <a:ext cx="1171143" cy="1171143"/>
          </a:xfrm>
          <a:prstGeom prst="rect">
            <a:avLst/>
          </a:prstGeom>
        </p:spPr>
      </p:pic>
      <p:sp>
        <p:nvSpPr>
          <p:cNvPr id="2" name="Tekstiruutu 1"/>
          <p:cNvSpPr txBox="1"/>
          <p:nvPr/>
        </p:nvSpPr>
        <p:spPr>
          <a:xfrm>
            <a:off x="945573" y="336709"/>
            <a:ext cx="10423332" cy="1446550"/>
          </a:xfrm>
          <a:prstGeom prst="rect">
            <a:avLst/>
          </a:prstGeom>
          <a:noFill/>
        </p:spPr>
        <p:txBody>
          <a:bodyPr wrap="square" rtlCol="0">
            <a:spAutoFit/>
          </a:bodyPr>
          <a:lstStyle/>
          <a:p>
            <a:r>
              <a:rPr lang="fi-FI" sz="4400" dirty="0">
                <a:solidFill>
                  <a:schemeClr val="accent5">
                    <a:lumMod val="50000"/>
                  </a:schemeClr>
                </a:solidFill>
              </a:rPr>
              <a:t>3. Maksutäsmäytys / tilitapahtumien </a:t>
            </a:r>
          </a:p>
          <a:p>
            <a:r>
              <a:rPr lang="fi-FI" sz="4400" dirty="0">
                <a:solidFill>
                  <a:schemeClr val="accent5">
                    <a:lumMod val="50000"/>
                  </a:schemeClr>
                </a:solidFill>
              </a:rPr>
              <a:t>tiliöinti </a:t>
            </a:r>
            <a:r>
              <a:rPr lang="fi-FI" sz="4400" dirty="0" err="1">
                <a:solidFill>
                  <a:schemeClr val="accent5">
                    <a:lumMod val="50000"/>
                  </a:schemeClr>
                </a:solidFill>
              </a:rPr>
              <a:t>Jalkkiksessa</a:t>
            </a:r>
            <a:endParaRPr lang="fi-FI" sz="4400" dirty="0">
              <a:solidFill>
                <a:schemeClr val="accent5">
                  <a:lumMod val="50000"/>
                </a:schemeClr>
              </a:solidFill>
            </a:endParaRPr>
          </a:p>
        </p:txBody>
      </p:sp>
    </p:spTree>
    <p:extLst>
      <p:ext uri="{BB962C8B-B14F-4D97-AF65-F5344CB8AC3E}">
        <p14:creationId xmlns:p14="http://schemas.microsoft.com/office/powerpoint/2010/main" val="765434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solidFill>
                  <a:schemeClr val="accent5">
                    <a:lumMod val="50000"/>
                  </a:schemeClr>
                </a:solidFill>
                <a:latin typeface="+mn-lt"/>
              </a:rPr>
              <a:t>4. Tilikausi, tositekansio ja tilinpäätös</a:t>
            </a:r>
          </a:p>
        </p:txBody>
      </p:sp>
      <p:sp>
        <p:nvSpPr>
          <p:cNvPr id="3" name="Sisällön paikkamerkki 2"/>
          <p:cNvSpPr>
            <a:spLocks noGrp="1"/>
          </p:cNvSpPr>
          <p:nvPr>
            <p:ph idx="1"/>
          </p:nvPr>
        </p:nvSpPr>
        <p:spPr>
          <a:xfrm>
            <a:off x="838200" y="1472479"/>
            <a:ext cx="10515600" cy="5292003"/>
          </a:xfrm>
        </p:spPr>
        <p:txBody>
          <a:bodyPr>
            <a:normAutofit lnSpcReduction="10000"/>
          </a:bodyPr>
          <a:lstStyle/>
          <a:p>
            <a:r>
              <a:rPr lang="fi-FI" sz="1800" b="1" dirty="0">
                <a:solidFill>
                  <a:schemeClr val="accent5">
                    <a:lumMod val="50000"/>
                  </a:schemeClr>
                </a:solidFill>
              </a:rPr>
              <a:t>Tilikausi</a:t>
            </a:r>
          </a:p>
          <a:p>
            <a:pPr>
              <a:buFont typeface="Wingdings" panose="05000000000000000000" pitchFamily="2" charset="2"/>
              <a:buChar char="Ø"/>
            </a:pPr>
            <a:r>
              <a:rPr lang="fi-FI" sz="1800" dirty="0">
                <a:solidFill>
                  <a:schemeClr val="accent5">
                    <a:lumMod val="50000"/>
                  </a:schemeClr>
                </a:solidFill>
              </a:rPr>
              <a:t>I-HK:ssa tilikausi on kalenterivuosi</a:t>
            </a:r>
          </a:p>
          <a:p>
            <a:pPr>
              <a:buFont typeface="Wingdings" panose="05000000000000000000" pitchFamily="2" charset="2"/>
              <a:buChar char="Ø"/>
            </a:pPr>
            <a:endParaRPr lang="fi-FI" sz="1800" dirty="0">
              <a:solidFill>
                <a:schemeClr val="accent5">
                  <a:lumMod val="50000"/>
                </a:schemeClr>
              </a:solidFill>
            </a:endParaRPr>
          </a:p>
          <a:p>
            <a:r>
              <a:rPr lang="fi-FI" sz="1800" b="1" dirty="0">
                <a:solidFill>
                  <a:schemeClr val="accent5">
                    <a:lumMod val="50000"/>
                  </a:schemeClr>
                </a:solidFill>
              </a:rPr>
              <a:t>Tositekansio ja tilinpäätös</a:t>
            </a:r>
          </a:p>
          <a:p>
            <a:pPr>
              <a:buFont typeface="Wingdings" panose="05000000000000000000" pitchFamily="2" charset="2"/>
              <a:buChar char="Ø"/>
            </a:pPr>
            <a:r>
              <a:rPr lang="fi-FI" sz="1800" dirty="0">
                <a:solidFill>
                  <a:schemeClr val="accent5">
                    <a:lumMod val="50000"/>
                  </a:schemeClr>
                </a:solidFill>
              </a:rPr>
              <a:t>Kerää ja tarkista että sinulla on kaikki joukkueen </a:t>
            </a:r>
            <a:r>
              <a:rPr lang="fi-FI" sz="1800" u="sng" dirty="0">
                <a:solidFill>
                  <a:schemeClr val="accent5">
                    <a:lumMod val="50000"/>
                  </a:schemeClr>
                </a:solidFill>
              </a:rPr>
              <a:t>tiliotteet </a:t>
            </a:r>
            <a:r>
              <a:rPr lang="fi-FI" sz="1800" dirty="0">
                <a:solidFill>
                  <a:schemeClr val="accent5">
                    <a:lumMod val="50000"/>
                  </a:schemeClr>
                </a:solidFill>
              </a:rPr>
              <a:t>ajalta 1.1- 31.12.2025 </a:t>
            </a:r>
          </a:p>
          <a:p>
            <a:pPr marL="0" indent="0">
              <a:buNone/>
            </a:pPr>
            <a:r>
              <a:rPr lang="fi-FI" sz="1800" dirty="0">
                <a:solidFill>
                  <a:schemeClr val="accent5">
                    <a:lumMod val="50000"/>
                  </a:schemeClr>
                </a:solidFill>
              </a:rPr>
              <a:t>     </a:t>
            </a:r>
            <a:r>
              <a:rPr lang="fi-FI" sz="1800" b="1" dirty="0" err="1">
                <a:solidFill>
                  <a:schemeClr val="accent5">
                    <a:lumMod val="50000"/>
                  </a:schemeClr>
                </a:solidFill>
              </a:rPr>
              <a:t>Huom</a:t>
            </a:r>
            <a:r>
              <a:rPr lang="fi-FI" sz="1800" b="1" dirty="0">
                <a:solidFill>
                  <a:schemeClr val="accent5">
                    <a:lumMod val="50000"/>
                  </a:schemeClr>
                </a:solidFill>
              </a:rPr>
              <a:t>! pankin Tapahtumalista ei ole tiliote! </a:t>
            </a:r>
            <a:r>
              <a:rPr lang="fi-FI" sz="1800" dirty="0">
                <a:solidFill>
                  <a:schemeClr val="accent5">
                    <a:lumMod val="50000"/>
                  </a:schemeClr>
                </a:solidFill>
              </a:rPr>
              <a:t>Pankista haettuna tiedostomuoto oltava HTM</a:t>
            </a:r>
          </a:p>
          <a:p>
            <a:pPr lvl="0">
              <a:buFont typeface="Wingdings" panose="05000000000000000000" pitchFamily="2" charset="2"/>
              <a:buChar char="Ø"/>
            </a:pPr>
            <a:r>
              <a:rPr lang="fi-FI" sz="1800" dirty="0">
                <a:solidFill>
                  <a:schemeClr val="accent5">
                    <a:lumMod val="50000"/>
                  </a:schemeClr>
                </a:solidFill>
              </a:rPr>
              <a:t>tiliotteisiin oikeaan kulmaan numerointi (1/2025, 2/2025 </a:t>
            </a:r>
            <a:r>
              <a:rPr lang="fi-FI" sz="1800" dirty="0" err="1">
                <a:solidFill>
                  <a:schemeClr val="accent5">
                    <a:lumMod val="50000"/>
                  </a:schemeClr>
                </a:solidFill>
              </a:rPr>
              <a:t>jne</a:t>
            </a:r>
            <a:r>
              <a:rPr lang="fi-FI" sz="1800" dirty="0">
                <a:solidFill>
                  <a:schemeClr val="accent5">
                    <a:lumMod val="50000"/>
                  </a:schemeClr>
                </a:solidFill>
              </a:rPr>
              <a:t>, joka kk:lle)</a:t>
            </a:r>
          </a:p>
          <a:p>
            <a:pPr lvl="0">
              <a:buFont typeface="Wingdings" panose="05000000000000000000" pitchFamily="2" charset="2"/>
              <a:buChar char="Ø"/>
            </a:pPr>
            <a:r>
              <a:rPr lang="fi-FI" sz="1800" dirty="0">
                <a:solidFill>
                  <a:schemeClr val="accent5">
                    <a:lumMod val="50000"/>
                  </a:schemeClr>
                </a:solidFill>
              </a:rPr>
              <a:t>aloita täyttämään kansio niin, että vuoden lopussa joulukuu on mapissa päällimmäisenä ja tammikuu alimmaisena.</a:t>
            </a:r>
          </a:p>
          <a:p>
            <a:pPr lvl="0">
              <a:buFont typeface="Wingdings" panose="05000000000000000000" pitchFamily="2" charset="2"/>
              <a:buChar char="Ø"/>
            </a:pPr>
            <a:r>
              <a:rPr lang="fi-FI" sz="1800" dirty="0">
                <a:solidFill>
                  <a:schemeClr val="accent5">
                    <a:lumMod val="50000"/>
                  </a:schemeClr>
                </a:solidFill>
              </a:rPr>
              <a:t>Tarkista että sinulla on kaikista tiliotteella olevista tapahtumista tosite esim. lasku. Kuittiostoksista täytyy tehdä lasku, johon kirjataan kuitissa olevat ostot. Lasku ja kuitti liitetään yhteen ja laitetaan mappiin. Käytä valmista lasku mallia. </a:t>
            </a:r>
          </a:p>
          <a:p>
            <a:r>
              <a:rPr lang="fi-FI" sz="1800" dirty="0">
                <a:solidFill>
                  <a:schemeClr val="accent5">
                    <a:lumMod val="50000"/>
                  </a:schemeClr>
                </a:solidFill>
              </a:rPr>
              <a:t>Linkki laskumalli lomakkeeseen </a:t>
            </a:r>
            <a:r>
              <a:rPr lang="fi-FI" sz="1800" dirty="0">
                <a:hlinkClick r:id="rId2"/>
              </a:rPr>
              <a:t>&gt; </a:t>
            </a:r>
            <a:r>
              <a:rPr lang="fi-FI" sz="1800" dirty="0" err="1">
                <a:hlinkClick r:id="rId2"/>
              </a:rPr>
              <a:t>Lasku+malli</a:t>
            </a:r>
            <a:endParaRPr lang="fi-FI" sz="1800" dirty="0"/>
          </a:p>
          <a:p>
            <a:pPr lvl="0">
              <a:buFont typeface="Wingdings" panose="05000000000000000000" pitchFamily="2" charset="2"/>
              <a:buChar char="Ø"/>
            </a:pPr>
            <a:r>
              <a:rPr lang="fi-FI" sz="1800" dirty="0">
                <a:solidFill>
                  <a:schemeClr val="accent5">
                    <a:lumMod val="50000"/>
                  </a:schemeClr>
                </a:solidFill>
              </a:rPr>
              <a:t>järjestä tositteet tiliotteiden päivämäärien mukaiseen järjestykseen mappiin alkaen siten, että ensimmäinen tosite tulee mapissa viimeisenä. </a:t>
            </a:r>
          </a:p>
          <a:p>
            <a:pPr lvl="0">
              <a:buFont typeface="Wingdings" panose="05000000000000000000" pitchFamily="2" charset="2"/>
              <a:buChar char="Ø"/>
            </a:pPr>
            <a:r>
              <a:rPr lang="fi-FI" sz="1800" dirty="0">
                <a:solidFill>
                  <a:schemeClr val="accent5">
                    <a:lumMod val="50000"/>
                  </a:schemeClr>
                </a:solidFill>
              </a:rPr>
              <a:t>Tiliöi ja kirjoita tositteisiin tilikartan mukainen tilinumero eli sama tiliöintinumero, jonka olet </a:t>
            </a:r>
            <a:r>
              <a:rPr lang="fi-FI" sz="1800" dirty="0" err="1">
                <a:solidFill>
                  <a:schemeClr val="accent5">
                    <a:lumMod val="50000"/>
                  </a:schemeClr>
                </a:solidFill>
              </a:rPr>
              <a:t>Jalkkiksessakin</a:t>
            </a:r>
            <a:r>
              <a:rPr lang="fi-FI" sz="1800" dirty="0">
                <a:solidFill>
                  <a:schemeClr val="accent5">
                    <a:lumMod val="50000"/>
                  </a:schemeClr>
                </a:solidFill>
              </a:rPr>
              <a:t> laittanut.</a:t>
            </a:r>
          </a:p>
          <a:p>
            <a:pPr marL="0" indent="0">
              <a:buNone/>
            </a:pPr>
            <a:endParaRPr lang="fi-FI" sz="2400" dirty="0">
              <a:solidFill>
                <a:schemeClr val="accent5">
                  <a:lumMod val="50000"/>
                </a:schemeClr>
              </a:solidFill>
            </a:endParaRPr>
          </a:p>
          <a:p>
            <a:pPr marL="0" indent="0">
              <a:buNone/>
            </a:pPr>
            <a:endParaRPr lang="fi-FI" sz="1800" dirty="0">
              <a:solidFill>
                <a:schemeClr val="accent5">
                  <a:lumMod val="50000"/>
                </a:schemeClr>
              </a:solidFill>
            </a:endParaRPr>
          </a:p>
          <a:p>
            <a:endParaRPr lang="fi-FI" sz="2400" dirty="0">
              <a:solidFill>
                <a:schemeClr val="accent5">
                  <a:lumMod val="50000"/>
                </a:schemeClr>
              </a:solidFill>
            </a:endParaRPr>
          </a:p>
        </p:txBody>
      </p:sp>
      <p:pic>
        <p:nvPicPr>
          <p:cNvPr id="4" name="Kuva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97762" y="301336"/>
            <a:ext cx="1171143" cy="1171143"/>
          </a:xfrm>
          <a:prstGeom prst="rect">
            <a:avLst/>
          </a:prstGeom>
        </p:spPr>
      </p:pic>
    </p:spTree>
    <p:extLst>
      <p:ext uri="{BB962C8B-B14F-4D97-AF65-F5344CB8AC3E}">
        <p14:creationId xmlns:p14="http://schemas.microsoft.com/office/powerpoint/2010/main" val="3303599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853305" y="1805787"/>
            <a:ext cx="10515600" cy="5104966"/>
          </a:xfrm>
        </p:spPr>
        <p:txBody>
          <a:bodyPr/>
          <a:lstStyle/>
          <a:p>
            <a:pPr>
              <a:buFont typeface="Wingdings" panose="05000000000000000000" pitchFamily="2" charset="2"/>
              <a:buChar char="Ø"/>
            </a:pPr>
            <a:r>
              <a:rPr lang="fi-FI" sz="1800" dirty="0">
                <a:solidFill>
                  <a:schemeClr val="accent5">
                    <a:lumMod val="50000"/>
                  </a:schemeClr>
                </a:solidFill>
              </a:rPr>
              <a:t>Tilinpäätöstä varten on </a:t>
            </a:r>
            <a:r>
              <a:rPr lang="fi-FI" sz="1800" dirty="0" err="1">
                <a:solidFill>
                  <a:schemeClr val="accent5">
                    <a:lumMod val="50000"/>
                  </a:schemeClr>
                </a:solidFill>
              </a:rPr>
              <a:t>Jalkkiksessa</a:t>
            </a:r>
            <a:r>
              <a:rPr lang="fi-FI" sz="1800" dirty="0">
                <a:solidFill>
                  <a:schemeClr val="accent5">
                    <a:lumMod val="50000"/>
                  </a:schemeClr>
                </a:solidFill>
              </a:rPr>
              <a:t> oltava ladattuna jokaisen kuukauden tiliote</a:t>
            </a:r>
          </a:p>
          <a:p>
            <a:pPr>
              <a:buFont typeface="Wingdings" panose="05000000000000000000" pitchFamily="2" charset="2"/>
              <a:buChar char="Ø"/>
            </a:pPr>
            <a:r>
              <a:rPr lang="fi-FI" sz="1800" dirty="0">
                <a:solidFill>
                  <a:schemeClr val="accent5">
                    <a:lumMod val="50000"/>
                  </a:schemeClr>
                </a:solidFill>
              </a:rPr>
              <a:t>Kaikki tilitapahtumat on oltava tiliöitynä </a:t>
            </a:r>
            <a:r>
              <a:rPr lang="fi-FI" sz="1800" dirty="0" err="1">
                <a:solidFill>
                  <a:schemeClr val="accent5">
                    <a:lumMod val="50000"/>
                  </a:schemeClr>
                </a:solidFill>
              </a:rPr>
              <a:t>Jalkkiksessa</a:t>
            </a:r>
            <a:r>
              <a:rPr lang="fi-FI" sz="1800" dirty="0">
                <a:solidFill>
                  <a:schemeClr val="accent5">
                    <a:lumMod val="50000"/>
                  </a:schemeClr>
                </a:solidFill>
              </a:rPr>
              <a:t>, virhe-/korjaustiliöintien summa oltava nolla. Voit tarkistaa että joka kuukausi on oikein, kuukausikohtaisen tulosraportin avulla.</a:t>
            </a:r>
          </a:p>
          <a:p>
            <a:pPr lvl="0">
              <a:buFont typeface="Wingdings" panose="05000000000000000000" pitchFamily="2" charset="2"/>
              <a:buChar char="Ø"/>
            </a:pPr>
            <a:r>
              <a:rPr lang="fi-FI" sz="1800" dirty="0">
                <a:solidFill>
                  <a:schemeClr val="accent5">
                    <a:lumMod val="50000"/>
                  </a:schemeClr>
                </a:solidFill>
              </a:rPr>
              <a:t>Tulosta tulosraportti vuoden lopussa </a:t>
            </a:r>
            <a:r>
              <a:rPr lang="fi-FI" sz="1800" dirty="0" err="1">
                <a:solidFill>
                  <a:schemeClr val="accent5">
                    <a:lumMod val="50000"/>
                  </a:schemeClr>
                </a:solidFill>
              </a:rPr>
              <a:t>Jalkkiksesta</a:t>
            </a:r>
            <a:r>
              <a:rPr lang="fi-FI" sz="1800" dirty="0">
                <a:solidFill>
                  <a:schemeClr val="accent5">
                    <a:lumMod val="50000"/>
                  </a:schemeClr>
                </a:solidFill>
              </a:rPr>
              <a:t> ja laita se päällimmäiseksi kansioon. Raportin saa valittua niin, että yhdessä raportissa on koko vuosi. Tulosta näitä 2 kpl.</a:t>
            </a:r>
          </a:p>
          <a:p>
            <a:pPr>
              <a:buFont typeface="Wingdings" panose="05000000000000000000" pitchFamily="2" charset="2"/>
              <a:buChar char="Ø"/>
            </a:pPr>
            <a:r>
              <a:rPr lang="fi-FI" sz="1800" dirty="0">
                <a:solidFill>
                  <a:schemeClr val="accent5">
                    <a:lumMod val="50000"/>
                  </a:schemeClr>
                </a:solidFill>
              </a:rPr>
              <a:t>Tulosta pääkirja vuoden lopussa </a:t>
            </a:r>
            <a:r>
              <a:rPr lang="fi-FI" sz="1800" dirty="0" err="1">
                <a:solidFill>
                  <a:schemeClr val="accent5">
                    <a:lumMod val="50000"/>
                  </a:schemeClr>
                </a:solidFill>
              </a:rPr>
              <a:t>jalkkiksesta</a:t>
            </a:r>
            <a:r>
              <a:rPr lang="fi-FI" sz="1800" dirty="0">
                <a:solidFill>
                  <a:schemeClr val="accent5">
                    <a:lumMod val="50000"/>
                  </a:schemeClr>
                </a:solidFill>
              </a:rPr>
              <a:t> ja laita sen seuraavaksi tulosraportin jälkeen kansioon. Pääkirjalle valitaan kauden pituudeksi 12 eli koko vuosi. Tulosta näitä 1 kpl.</a:t>
            </a:r>
          </a:p>
          <a:p>
            <a:pPr>
              <a:buFont typeface="Wingdings" panose="05000000000000000000" pitchFamily="2" charset="2"/>
              <a:buChar char="Ø"/>
            </a:pPr>
            <a:r>
              <a:rPr lang="fi-FI" sz="1800" dirty="0">
                <a:solidFill>
                  <a:schemeClr val="accent5">
                    <a:lumMod val="50000"/>
                  </a:schemeClr>
                </a:solidFill>
              </a:rPr>
              <a:t>Mikäli käytössäsi on kassatili, on rahat ehdottomasti talletettava ennen vuodenvaihdetta pankkiin!</a:t>
            </a:r>
          </a:p>
          <a:p>
            <a:pPr>
              <a:buFont typeface="Wingdings" panose="05000000000000000000" pitchFamily="2" charset="2"/>
              <a:buChar char="Ø"/>
            </a:pPr>
            <a:r>
              <a:rPr lang="fi-FI" sz="1800" dirty="0">
                <a:solidFill>
                  <a:schemeClr val="accent5">
                    <a:lumMod val="50000"/>
                  </a:schemeClr>
                </a:solidFill>
              </a:rPr>
              <a:t>Tositekansio palautetaan seuralle vuoden 2026 alussa seuran ilmoittaminen päivämäärien mukaan.</a:t>
            </a:r>
          </a:p>
          <a:p>
            <a:pPr>
              <a:buFont typeface="Wingdings" panose="05000000000000000000" pitchFamily="2" charset="2"/>
              <a:buChar char="Ø"/>
            </a:pPr>
            <a:endParaRPr lang="fi-FI" sz="1800" dirty="0">
              <a:solidFill>
                <a:schemeClr val="accent5">
                  <a:lumMod val="50000"/>
                </a:schemeClr>
              </a:solidFill>
            </a:endParaRPr>
          </a:p>
          <a:p>
            <a:pPr>
              <a:buFont typeface="Wingdings" panose="05000000000000000000" pitchFamily="2" charset="2"/>
              <a:buChar char="Ø"/>
            </a:pPr>
            <a:r>
              <a:rPr lang="fi-FI" sz="1800" dirty="0">
                <a:solidFill>
                  <a:schemeClr val="accent5">
                    <a:lumMod val="50000"/>
                  </a:schemeClr>
                </a:solidFill>
              </a:rPr>
              <a:t>Linkki tilikarttaan </a:t>
            </a:r>
            <a:r>
              <a:rPr lang="fi-FI" sz="1800" b="0" i="0" u="none" strike="noStrike" dirty="0">
                <a:solidFill>
                  <a:srgbClr val="0000FF"/>
                </a:solidFill>
                <a:effectLst/>
                <a:hlinkClick r:id="rId2"/>
              </a:rPr>
              <a:t>&gt; </a:t>
            </a:r>
            <a:r>
              <a:rPr lang="fi-FI" sz="1800" b="0" i="0" u="none" strike="noStrike" dirty="0">
                <a:solidFill>
                  <a:srgbClr val="0000FF"/>
                </a:solidFill>
                <a:effectLst/>
                <a:hlinkClick r:id="rId3"/>
              </a:rPr>
              <a:t>I-</a:t>
            </a:r>
            <a:r>
              <a:rPr lang="fi-FI" sz="1800" b="0" i="0" u="none" strike="noStrike" dirty="0" err="1">
                <a:solidFill>
                  <a:srgbClr val="0000FF"/>
                </a:solidFill>
                <a:effectLst/>
                <a:hlinkClick r:id="rId3"/>
              </a:rPr>
              <a:t>HkTilikarttajoukkueille</a:t>
            </a:r>
            <a:endParaRPr lang="fi-FI" sz="1800" b="0" i="0" dirty="0">
              <a:solidFill>
                <a:srgbClr val="083B67"/>
              </a:solidFill>
              <a:effectLst/>
            </a:endParaRPr>
          </a:p>
          <a:p>
            <a:pPr>
              <a:buFont typeface="Wingdings" panose="05000000000000000000" pitchFamily="2" charset="2"/>
              <a:buChar char="Ø"/>
            </a:pPr>
            <a:endParaRPr lang="fi-FI" sz="1800" dirty="0">
              <a:solidFill>
                <a:schemeClr val="accent5">
                  <a:lumMod val="50000"/>
                </a:schemeClr>
              </a:solidFill>
            </a:endParaRPr>
          </a:p>
          <a:p>
            <a:pPr>
              <a:buFont typeface="Wingdings" panose="05000000000000000000" pitchFamily="2" charset="2"/>
              <a:buChar char="Ø"/>
            </a:pPr>
            <a:endParaRPr lang="fi-FI" sz="1800" dirty="0"/>
          </a:p>
          <a:p>
            <a:pPr>
              <a:buFont typeface="Wingdings" panose="05000000000000000000" pitchFamily="2" charset="2"/>
              <a:buChar char="Ø"/>
            </a:pPr>
            <a:endParaRPr lang="fi-FI" sz="1800" dirty="0">
              <a:solidFill>
                <a:schemeClr val="accent5">
                  <a:lumMod val="50000"/>
                </a:schemeClr>
              </a:solidFill>
            </a:endParaRPr>
          </a:p>
          <a:p>
            <a:pPr marL="0" indent="0">
              <a:buNone/>
            </a:pPr>
            <a:endParaRPr lang="fi-FI" sz="1800" dirty="0">
              <a:solidFill>
                <a:schemeClr val="accent5">
                  <a:lumMod val="50000"/>
                </a:schemeClr>
              </a:solidFill>
            </a:endParaRPr>
          </a:p>
        </p:txBody>
      </p:sp>
      <p:pic>
        <p:nvPicPr>
          <p:cNvPr id="4" name="Kuva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97762" y="301336"/>
            <a:ext cx="1171143" cy="1171143"/>
          </a:xfrm>
          <a:prstGeom prst="rect">
            <a:avLst/>
          </a:prstGeom>
        </p:spPr>
      </p:pic>
    </p:spTree>
    <p:extLst>
      <p:ext uri="{BB962C8B-B14F-4D97-AF65-F5344CB8AC3E}">
        <p14:creationId xmlns:p14="http://schemas.microsoft.com/office/powerpoint/2010/main" val="3104579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solidFill>
                  <a:schemeClr val="accent5">
                    <a:lumMod val="50000"/>
                  </a:schemeClr>
                </a:solidFill>
                <a:latin typeface="+mn-lt"/>
              </a:rPr>
              <a:t>5. Rahastonhoitajan kuukausirutiini</a:t>
            </a:r>
          </a:p>
        </p:txBody>
      </p:sp>
      <p:sp>
        <p:nvSpPr>
          <p:cNvPr id="3" name="Sisällön paikkamerkki 2"/>
          <p:cNvSpPr>
            <a:spLocks noGrp="1"/>
          </p:cNvSpPr>
          <p:nvPr>
            <p:ph idx="1"/>
          </p:nvPr>
        </p:nvSpPr>
        <p:spPr>
          <a:xfrm>
            <a:off x="838200" y="1472480"/>
            <a:ext cx="10515600" cy="5271220"/>
          </a:xfrm>
        </p:spPr>
        <p:txBody>
          <a:bodyPr>
            <a:normAutofit/>
          </a:bodyPr>
          <a:lstStyle/>
          <a:p>
            <a:r>
              <a:rPr lang="fi-FI" sz="2400" dirty="0">
                <a:solidFill>
                  <a:schemeClr val="accent5">
                    <a:lumMod val="50000"/>
                  </a:schemeClr>
                </a:solidFill>
              </a:rPr>
              <a:t>Hoida asiat kuntoon joka kuukausi ja pidä tositemappi ajan tasalla!</a:t>
            </a:r>
          </a:p>
          <a:p>
            <a:pPr>
              <a:buFont typeface="Wingdings" panose="05000000000000000000" pitchFamily="2" charset="2"/>
              <a:buChar char="Ø"/>
            </a:pPr>
            <a:r>
              <a:rPr lang="fi-FI" sz="1600" dirty="0">
                <a:solidFill>
                  <a:schemeClr val="accent5">
                    <a:lumMod val="50000"/>
                  </a:schemeClr>
                </a:solidFill>
              </a:rPr>
              <a:t>Maksa tai laita maksuun joukkueelle tulleet maksut eräpäivään mennessä </a:t>
            </a:r>
          </a:p>
          <a:p>
            <a:pPr>
              <a:buFont typeface="Wingdings" panose="05000000000000000000" pitchFamily="2" charset="2"/>
              <a:buChar char="Ø"/>
            </a:pPr>
            <a:r>
              <a:rPr lang="fi-FI" sz="1600" dirty="0">
                <a:solidFill>
                  <a:schemeClr val="accent5">
                    <a:lumMod val="50000"/>
                  </a:schemeClr>
                </a:solidFill>
              </a:rPr>
              <a:t>Lataa edellisen kuukauden tiliote </a:t>
            </a:r>
            <a:r>
              <a:rPr lang="fi-FI" sz="1600" dirty="0" err="1">
                <a:solidFill>
                  <a:schemeClr val="accent5">
                    <a:lumMod val="50000"/>
                  </a:schemeClr>
                </a:solidFill>
              </a:rPr>
              <a:t>Jalkkikseen</a:t>
            </a:r>
            <a:r>
              <a:rPr lang="fi-FI" sz="1600" dirty="0">
                <a:solidFill>
                  <a:schemeClr val="accent5">
                    <a:lumMod val="50000"/>
                  </a:schemeClr>
                </a:solidFill>
              </a:rPr>
              <a:t> heti seuraavan kuukauden alussa (</a:t>
            </a:r>
            <a:r>
              <a:rPr lang="fi-FI" sz="1600" dirty="0" err="1">
                <a:solidFill>
                  <a:schemeClr val="accent5">
                    <a:lumMod val="50000"/>
                  </a:schemeClr>
                </a:solidFill>
              </a:rPr>
              <a:t>Nda</a:t>
            </a:r>
            <a:r>
              <a:rPr lang="fi-FI" sz="1600" dirty="0">
                <a:solidFill>
                  <a:schemeClr val="accent5">
                    <a:lumMod val="50000"/>
                  </a:schemeClr>
                </a:solidFill>
              </a:rPr>
              <a:t> muotoinen)</a:t>
            </a:r>
          </a:p>
          <a:p>
            <a:pPr>
              <a:buFont typeface="Wingdings" panose="05000000000000000000" pitchFamily="2" charset="2"/>
              <a:buChar char="Ø"/>
            </a:pPr>
            <a:r>
              <a:rPr lang="fi-FI" sz="1600" dirty="0">
                <a:solidFill>
                  <a:schemeClr val="accent5">
                    <a:lumMod val="50000"/>
                  </a:schemeClr>
                </a:solidFill>
              </a:rPr>
              <a:t>Tulosta edellisen kuukauden tiliote pankista ja laita se tositemappiin, myös kuitit ja laskut sen kuun kohdalle jolloin ne on maksettu</a:t>
            </a:r>
          </a:p>
          <a:p>
            <a:pPr>
              <a:buFont typeface="Wingdings" panose="05000000000000000000" pitchFamily="2" charset="2"/>
              <a:buChar char="Ø"/>
            </a:pPr>
            <a:r>
              <a:rPr lang="fi-FI" sz="1600" dirty="0">
                <a:solidFill>
                  <a:schemeClr val="accent5">
                    <a:lumMod val="50000"/>
                  </a:schemeClr>
                </a:solidFill>
              </a:rPr>
              <a:t>Tiliöi otot, kohdista </a:t>
            </a:r>
            <a:r>
              <a:rPr lang="fi-FI" sz="1600" dirty="0" err="1">
                <a:solidFill>
                  <a:schemeClr val="accent5">
                    <a:lumMod val="50000"/>
                  </a:schemeClr>
                </a:solidFill>
              </a:rPr>
              <a:t>täsmäytymättä</a:t>
            </a:r>
            <a:r>
              <a:rPr lang="fi-FI" sz="1600" dirty="0">
                <a:solidFill>
                  <a:schemeClr val="accent5">
                    <a:lumMod val="50000"/>
                  </a:schemeClr>
                </a:solidFill>
              </a:rPr>
              <a:t> jääneet panot (ei viitenumeroa, väärä viitenumero) oikeaan </a:t>
            </a:r>
            <a:r>
              <a:rPr lang="fi-FI" sz="1600" dirty="0" err="1">
                <a:solidFill>
                  <a:schemeClr val="accent5">
                    <a:lumMod val="50000"/>
                  </a:schemeClr>
                </a:solidFill>
              </a:rPr>
              <a:t>Jalkkiksen</a:t>
            </a:r>
            <a:r>
              <a:rPr lang="fi-FI" sz="1600" dirty="0">
                <a:solidFill>
                  <a:schemeClr val="accent5">
                    <a:lumMod val="50000"/>
                  </a:schemeClr>
                </a:solidFill>
              </a:rPr>
              <a:t> maksuun ja maksajaan, tiliöi panot joihin ei liity </a:t>
            </a:r>
            <a:r>
              <a:rPr lang="fi-FI" sz="1600" dirty="0" err="1">
                <a:solidFill>
                  <a:schemeClr val="accent5">
                    <a:lumMod val="50000"/>
                  </a:schemeClr>
                </a:solidFill>
              </a:rPr>
              <a:t>Jalkkiksessa</a:t>
            </a:r>
            <a:r>
              <a:rPr lang="fi-FI" sz="1600" dirty="0">
                <a:solidFill>
                  <a:schemeClr val="accent5">
                    <a:lumMod val="50000"/>
                  </a:schemeClr>
                </a:solidFill>
              </a:rPr>
              <a:t> tehtyä maksua</a:t>
            </a:r>
          </a:p>
          <a:p>
            <a:pPr>
              <a:buFont typeface="Wingdings" panose="05000000000000000000" pitchFamily="2" charset="2"/>
              <a:buChar char="Ø"/>
            </a:pPr>
            <a:r>
              <a:rPr lang="fi-FI" sz="1600" dirty="0">
                <a:solidFill>
                  <a:schemeClr val="accent5">
                    <a:lumMod val="50000"/>
                  </a:schemeClr>
                </a:solidFill>
              </a:rPr>
              <a:t>Lähetä </a:t>
            </a:r>
            <a:r>
              <a:rPr lang="fi-FI" sz="1600" dirty="0" err="1">
                <a:solidFill>
                  <a:schemeClr val="accent5">
                    <a:lumMod val="50000"/>
                  </a:schemeClr>
                </a:solidFill>
              </a:rPr>
              <a:t>Jalkkiksessa</a:t>
            </a:r>
            <a:r>
              <a:rPr lang="fi-FI" sz="1600" dirty="0">
                <a:solidFill>
                  <a:schemeClr val="accent5">
                    <a:lumMod val="50000"/>
                  </a:schemeClr>
                </a:solidFill>
              </a:rPr>
              <a:t> maksumuistutukset erääntyneistä maksuista</a:t>
            </a:r>
          </a:p>
          <a:p>
            <a:pPr>
              <a:buFont typeface="Wingdings" panose="05000000000000000000" pitchFamily="2" charset="2"/>
              <a:buChar char="Ø"/>
            </a:pPr>
            <a:r>
              <a:rPr lang="fi-FI" sz="1600" dirty="0">
                <a:solidFill>
                  <a:schemeClr val="accent5">
                    <a:lumMod val="50000"/>
                  </a:schemeClr>
                </a:solidFill>
              </a:rPr>
              <a:t>tee uudet maksut tarpeen mukaan ja lähetä sähköposti uusista maksuista</a:t>
            </a:r>
          </a:p>
          <a:p>
            <a:pPr>
              <a:buFont typeface="Wingdings" panose="05000000000000000000" pitchFamily="2" charset="2"/>
              <a:buChar char="Ø"/>
            </a:pPr>
            <a:r>
              <a:rPr lang="fi-FI" sz="1600" dirty="0">
                <a:solidFill>
                  <a:schemeClr val="accent5">
                    <a:lumMod val="50000"/>
                  </a:schemeClr>
                </a:solidFill>
              </a:rPr>
              <a:t>On hyvä muistuttaa viitenumeron käytöstä, sillä maksut eivät </a:t>
            </a:r>
            <a:r>
              <a:rPr lang="fi-FI" sz="1600" dirty="0" err="1">
                <a:solidFill>
                  <a:schemeClr val="accent5">
                    <a:lumMod val="50000"/>
                  </a:schemeClr>
                </a:solidFill>
              </a:rPr>
              <a:t>täsmäydy</a:t>
            </a:r>
            <a:r>
              <a:rPr lang="fi-FI" sz="1600" dirty="0">
                <a:solidFill>
                  <a:schemeClr val="accent5">
                    <a:lumMod val="50000"/>
                  </a:schemeClr>
                </a:solidFill>
              </a:rPr>
              <a:t>, jos viitenumeroa ei ole käytetty tai se on väärä</a:t>
            </a:r>
          </a:p>
          <a:p>
            <a:pPr>
              <a:buFont typeface="Wingdings" panose="05000000000000000000" pitchFamily="2" charset="2"/>
              <a:buChar char="Ø"/>
            </a:pPr>
            <a:r>
              <a:rPr lang="fi-FI" sz="1600" dirty="0">
                <a:solidFill>
                  <a:schemeClr val="accent5">
                    <a:lumMod val="50000"/>
                  </a:schemeClr>
                </a:solidFill>
              </a:rPr>
              <a:t>Muista reagoida heti, jos maksut ovat yli kuukauden myöhässä. Tästä seuraa seuran suosituksen mukaan ottelu/harjoittelukielto. Rahastonhoitajat ja Jojo voivat sopia rästeille maksuaikataulun pelaajan/huoltajan kanssa. Taloudellisissa ongelmissa painivia voi kehottaa kääntymään sosiaalitoimen puoleen. Kirkko on myös joissain tapauksissa tukenut lasten harrastamista, sekä erilaiset järjestöt mm. Hope ry, Pelastakaa lapset ry. Vaikka asiat ovatkin arkoja, on hyvä puhua asioista suoraan. Hankalissa tapauksissa ottakaa yhteys seurakoordinaattoriin (Riina Kottila).</a:t>
            </a:r>
          </a:p>
          <a:p>
            <a:pPr>
              <a:buFont typeface="Wingdings" panose="05000000000000000000" pitchFamily="2" charset="2"/>
              <a:buChar char="Ø"/>
            </a:pPr>
            <a:r>
              <a:rPr lang="fi-FI" sz="1600" dirty="0">
                <a:solidFill>
                  <a:schemeClr val="accent5">
                    <a:lumMod val="50000"/>
                  </a:schemeClr>
                </a:solidFill>
              </a:rPr>
              <a:t>Seura tulee valvomaan tiukemmin joukkueiden taloutta ja ottaa yhteyttä, mikäli tilanne niin vaatii</a:t>
            </a:r>
          </a:p>
          <a:p>
            <a:pPr>
              <a:buFont typeface="Wingdings" panose="05000000000000000000" pitchFamily="2" charset="2"/>
              <a:buChar char="Ø"/>
            </a:pPr>
            <a:endParaRPr lang="fi-FI" sz="1800" dirty="0">
              <a:solidFill>
                <a:schemeClr val="accent5">
                  <a:lumMod val="50000"/>
                </a:schemeClr>
              </a:solidFill>
            </a:endParaRPr>
          </a:p>
          <a:p>
            <a:pPr>
              <a:buFont typeface="Wingdings" panose="05000000000000000000" pitchFamily="2" charset="2"/>
              <a:buChar char="Ø"/>
            </a:pPr>
            <a:endParaRPr lang="fi-FI" sz="1800" dirty="0">
              <a:solidFill>
                <a:schemeClr val="accent5">
                  <a:lumMod val="50000"/>
                </a:schemeClr>
              </a:solidFill>
            </a:endParaRPr>
          </a:p>
          <a:p>
            <a:pPr>
              <a:buFont typeface="Wingdings" panose="05000000000000000000" pitchFamily="2" charset="2"/>
              <a:buChar char="Ø"/>
            </a:pPr>
            <a:endParaRPr lang="fi-FI" sz="1800" dirty="0">
              <a:solidFill>
                <a:schemeClr val="accent5">
                  <a:lumMod val="50000"/>
                </a:schemeClr>
              </a:solidFill>
            </a:endParaRPr>
          </a:p>
        </p:txBody>
      </p:sp>
      <p:pic>
        <p:nvPicPr>
          <p:cNvPr id="4" name="Kuv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97762" y="301336"/>
            <a:ext cx="1171143" cy="1171143"/>
          </a:xfrm>
          <a:prstGeom prst="rect">
            <a:avLst/>
          </a:prstGeom>
        </p:spPr>
      </p:pic>
    </p:spTree>
    <p:extLst>
      <p:ext uri="{BB962C8B-B14F-4D97-AF65-F5344CB8AC3E}">
        <p14:creationId xmlns:p14="http://schemas.microsoft.com/office/powerpoint/2010/main" val="7743929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44C4F854-CFE1-4E3A-4656-1CA0364BE9C5}"/>
              </a:ext>
            </a:extLst>
          </p:cNvPr>
          <p:cNvSpPr>
            <a:spLocks noGrp="1"/>
          </p:cNvSpPr>
          <p:nvPr>
            <p:ph idx="1"/>
          </p:nvPr>
        </p:nvSpPr>
        <p:spPr>
          <a:xfrm>
            <a:off x="838199" y="232611"/>
            <a:ext cx="11089105" cy="6416842"/>
          </a:xfrm>
        </p:spPr>
        <p:txBody>
          <a:bodyPr>
            <a:normAutofit lnSpcReduction="10000"/>
          </a:bodyPr>
          <a:lstStyle/>
          <a:p>
            <a:pPr marL="0" indent="0">
              <a:buNone/>
            </a:pPr>
            <a:endParaRPr lang="en-US" sz="1800" dirty="0"/>
          </a:p>
          <a:p>
            <a:pPr marL="0" indent="0">
              <a:buNone/>
            </a:pPr>
            <a:r>
              <a:rPr lang="en-US" sz="1800" dirty="0" err="1"/>
              <a:t>Tiedote</a:t>
            </a:r>
            <a:r>
              <a:rPr lang="en-US" sz="1800" dirty="0"/>
              <a:t> </a:t>
            </a:r>
            <a:r>
              <a:rPr lang="en-US" sz="1800" dirty="0" err="1"/>
              <a:t>seuran</a:t>
            </a:r>
            <a:r>
              <a:rPr lang="en-US" sz="1800" dirty="0"/>
              <a:t> </a:t>
            </a:r>
            <a:r>
              <a:rPr lang="en-US" sz="1800" dirty="0" err="1"/>
              <a:t>johtokunnan</a:t>
            </a:r>
            <a:r>
              <a:rPr lang="en-US" sz="1800" dirty="0"/>
              <a:t> </a:t>
            </a:r>
            <a:r>
              <a:rPr lang="en-US" sz="1800" dirty="0" err="1"/>
              <a:t>päätöksestä</a:t>
            </a:r>
            <a:r>
              <a:rPr lang="en-US" sz="1800" dirty="0"/>
              <a:t> / Announcement on the decision of the club board </a:t>
            </a:r>
          </a:p>
          <a:p>
            <a:pPr marL="0" indent="0">
              <a:buNone/>
            </a:pPr>
            <a:r>
              <a:rPr lang="en-US" sz="1800" dirty="0"/>
              <a:t>(in </a:t>
            </a:r>
            <a:r>
              <a:rPr lang="en-US" sz="1800" dirty="0" err="1"/>
              <a:t>english</a:t>
            </a:r>
            <a:r>
              <a:rPr lang="en-US" sz="1800" dirty="0"/>
              <a:t> below)</a:t>
            </a:r>
          </a:p>
          <a:p>
            <a:pPr marL="0" indent="0">
              <a:buNone/>
            </a:pPr>
            <a:endParaRPr lang="fi-FI" sz="1600" dirty="0"/>
          </a:p>
          <a:p>
            <a:pPr marL="0" indent="0">
              <a:buNone/>
            </a:pPr>
            <a:r>
              <a:rPr lang="fi-FI" sz="1600" dirty="0"/>
              <a:t>Jalkapallojaoston esityksestä seuran johtokunta on tehnyt seuraavan päätöksen marraskuun kokouksessaan.</a:t>
            </a:r>
            <a:br>
              <a:rPr lang="fi-FI" sz="1800" dirty="0"/>
            </a:br>
            <a:endParaRPr lang="en-US" sz="1800" dirty="0"/>
          </a:p>
          <a:p>
            <a:pPr marL="0" indent="0">
              <a:buNone/>
            </a:pPr>
            <a:r>
              <a:rPr lang="fi-FI" sz="1600" dirty="0"/>
              <a:t>Kun pelaaja vaihtaa seuraa tai seuran sisällä joukkuetta,  pelaaja on velvoitettu maksamaan kuluvan kuukauden + 2 kk joukkueen toimintamaksua joukkueelle, josta on siirtymässä muualle.</a:t>
            </a:r>
            <a:br>
              <a:rPr lang="fi-FI" sz="1600" dirty="0"/>
            </a:br>
            <a:br>
              <a:rPr lang="fi-FI" sz="1600" dirty="0"/>
            </a:br>
            <a:r>
              <a:rPr lang="fi-FI" sz="1600" dirty="0"/>
              <a:t>Päätöksenteon perusteita:</a:t>
            </a:r>
            <a:br>
              <a:rPr lang="fi-FI" sz="1600" dirty="0"/>
            </a:br>
            <a:r>
              <a:rPr lang="fi-FI" sz="1600" dirty="0"/>
              <a:t>*Palloliiton suosittelema keino, jolla seurat voivat hillitä seuran vaihtoja kesken kauden.</a:t>
            </a:r>
            <a:br>
              <a:rPr lang="fi-FI" sz="1600" dirty="0"/>
            </a:br>
            <a:r>
              <a:rPr lang="fi-FI" sz="1600" dirty="0"/>
              <a:t>*Urheilun oikeusturvalautakunnan suositusten ja ennakkopäätösten mukainen toimintatapa, joka on käytössä lähialueen seuroissa.</a:t>
            </a:r>
            <a:br>
              <a:rPr lang="fi-FI" sz="1600" dirty="0"/>
            </a:br>
            <a:r>
              <a:rPr lang="fi-FI" sz="1600" dirty="0"/>
              <a:t>*Lasten oikeuksien mukainen, pelaajaa saa vaihtaa seuraa, kun maksuvelvoite on hoidettu.</a:t>
            </a:r>
            <a:br>
              <a:rPr lang="fi-FI" sz="1600" dirty="0"/>
            </a:br>
            <a:r>
              <a:rPr lang="fi-FI" sz="1600" dirty="0"/>
              <a:t>*Joukkueen budjetti tehdään aina vuodeksi kerrallaan pelaajamäärän perusteella</a:t>
            </a:r>
          </a:p>
          <a:p>
            <a:pPr marL="0" indent="0">
              <a:buNone/>
            </a:pPr>
            <a:endParaRPr lang="en-US" sz="1600" dirty="0"/>
          </a:p>
          <a:p>
            <a:pPr marL="0" indent="0">
              <a:buNone/>
            </a:pPr>
            <a:r>
              <a:rPr lang="en-US" sz="1600" dirty="0"/>
              <a:t>The club board has made the following decision at its November meeting, based on the proposal of the football department.</a:t>
            </a:r>
            <a:br>
              <a:rPr lang="en-US" sz="1600" dirty="0"/>
            </a:br>
            <a:br>
              <a:rPr lang="en-US" sz="1600" dirty="0"/>
            </a:br>
            <a:r>
              <a:rPr lang="en-US" sz="1600" dirty="0"/>
              <a:t>When a player changes clubs or teams within the club, the player is obliged to pay the current month + 2 months of the team's operating fee to the team from which he is transferring.</a:t>
            </a:r>
            <a:br>
              <a:rPr lang="en-US" sz="1600" dirty="0"/>
            </a:br>
            <a:br>
              <a:rPr lang="en-US" sz="1600" dirty="0"/>
            </a:br>
            <a:r>
              <a:rPr lang="en-US" sz="1600" dirty="0"/>
              <a:t>Basis for the decision:</a:t>
            </a:r>
            <a:br>
              <a:rPr lang="en-US" sz="1600" dirty="0"/>
            </a:br>
            <a:r>
              <a:rPr lang="en-US" sz="1600" dirty="0"/>
              <a:t>*A method recommended by the Football Association, by which clubs can curb club changes in the middle of the season.</a:t>
            </a:r>
            <a:br>
              <a:rPr lang="en-US" sz="1600" dirty="0"/>
            </a:br>
            <a:r>
              <a:rPr lang="en-US" sz="1600" dirty="0"/>
              <a:t>*A method in accordance with the recommendations and preliminary decisions of the Sports Legal Security Board, which is used in clubs in the surrounding area.</a:t>
            </a:r>
            <a:br>
              <a:rPr lang="en-US" sz="1600" dirty="0"/>
            </a:br>
            <a:r>
              <a:rPr lang="en-US" sz="1600" dirty="0"/>
              <a:t>*In accordance with children's rights, a player may change clubs when the payment obligation has been taken care of.</a:t>
            </a:r>
            <a:br>
              <a:rPr lang="en-US" sz="1600" dirty="0"/>
            </a:br>
            <a:r>
              <a:rPr lang="en-US" sz="1600" dirty="0"/>
              <a:t>*The team's budget is always made for one year at a time based on the number of players.</a:t>
            </a:r>
            <a:endParaRPr lang="fi-FI" sz="1600" dirty="0"/>
          </a:p>
        </p:txBody>
      </p:sp>
      <p:pic>
        <p:nvPicPr>
          <p:cNvPr id="4" name="Kuva 3">
            <a:extLst>
              <a:ext uri="{FF2B5EF4-FFF2-40B4-BE49-F238E27FC236}">
                <a16:creationId xmlns:a16="http://schemas.microsoft.com/office/drawing/2014/main" id="{52AE5A2D-F75E-3D46-FB9C-6C19CBF5A7A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82658" y="232611"/>
            <a:ext cx="1171143" cy="1171143"/>
          </a:xfrm>
          <a:prstGeom prst="rect">
            <a:avLst/>
          </a:prstGeom>
        </p:spPr>
      </p:pic>
    </p:spTree>
    <p:extLst>
      <p:ext uri="{BB962C8B-B14F-4D97-AF65-F5344CB8AC3E}">
        <p14:creationId xmlns:p14="http://schemas.microsoft.com/office/powerpoint/2010/main" val="1452885111"/>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1260</TotalTime>
  <Words>2283</Words>
  <Application>Microsoft Office PowerPoint</Application>
  <PresentationFormat>Laajakuva</PresentationFormat>
  <Paragraphs>167</Paragraphs>
  <Slides>17</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17</vt:i4>
      </vt:variant>
    </vt:vector>
  </HeadingPairs>
  <TitlesOfParts>
    <vt:vector size="22" baseType="lpstr">
      <vt:lpstr>Arial</vt:lpstr>
      <vt:lpstr>Calibri</vt:lpstr>
      <vt:lpstr>Calibri Light</vt:lpstr>
      <vt:lpstr>Wingdings</vt:lpstr>
      <vt:lpstr>Office-teema</vt:lpstr>
      <vt:lpstr> TALOUSOHJE 2026  ITÄ-HAKKILAN KILVAN JOUKKUEILLE</vt:lpstr>
      <vt:lpstr>Sisällysluettelo</vt:lpstr>
      <vt:lpstr>1. Yleisiä taloudenhoidon periaatteita</vt:lpstr>
      <vt:lpstr>2. Joukkueen rahastonhoitajan työkalut</vt:lpstr>
      <vt:lpstr>PowerPoint-esitys</vt:lpstr>
      <vt:lpstr>4. Tilikausi, tositekansio ja tilinpäätös</vt:lpstr>
      <vt:lpstr>PowerPoint-esitys</vt:lpstr>
      <vt:lpstr>5. Rahastonhoitajan kuukausirutiini</vt:lpstr>
      <vt:lpstr>PowerPoint-esitys</vt:lpstr>
      <vt:lpstr>6. Palkat, palkkiot, kulukorvaukset ja valmentajasopimukset</vt:lpstr>
      <vt:lpstr>PowerPoint-esitys</vt:lpstr>
      <vt:lpstr>7. Joukkueen vuosibudjetti </vt:lpstr>
      <vt:lpstr>8. Talkootyö joukkueessa </vt:lpstr>
      <vt:lpstr>Verohallinnon ohje koskien talkootyötä</vt:lpstr>
      <vt:lpstr>9. Toimihenkilöiden lasten maksut</vt:lpstr>
      <vt:lpstr>10. Uusi joukkue/Rahastonhoitajan vaihtuminen</vt:lpstr>
      <vt:lpstr>11. Miten toimitaan kun joukkueen  toiminta loppuu?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TALOUSOHJE  ITÄ-HAKKILAN KILVAN JOUKKUEILLE</dc:title>
  <dc:creator>riina kottila</dc:creator>
  <cp:lastModifiedBy>Riina Kottila</cp:lastModifiedBy>
  <cp:revision>91</cp:revision>
  <cp:lastPrinted>2016-04-11T09:50:37Z</cp:lastPrinted>
  <dcterms:created xsi:type="dcterms:W3CDTF">2016-03-30T08:20:45Z</dcterms:created>
  <dcterms:modified xsi:type="dcterms:W3CDTF">2026-05-04T13:48:15Z</dcterms:modified>
</cp:coreProperties>
</file>